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ormorant Garamond"/>
      <p:regular r:id="rId15"/>
      <p:bold r:id="rId16"/>
      <p:italic r:id="rId17"/>
      <p:boldItalic r:id="rId18"/>
    </p:embeddedFont>
    <p:embeddedFont>
      <p:font typeface="Abril Fatface"/>
      <p:regular r:id="rId19"/>
    </p:embeddedFont>
    <p:embeddedFont>
      <p:font typeface="Lato"/>
      <p:regular r:id="rId20"/>
      <p:bold r:id="rId21"/>
      <p:italic r:id="rId22"/>
      <p:boldItalic r:id="rId23"/>
    </p:embeddedFont>
    <p:embeddedFont>
      <p:font typeface="Bebas Neue"/>
      <p:regular r:id="rId24"/>
    </p:embeddedFont>
    <p:embeddedFont>
      <p:font typeface="Source Sans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A07712-6A34-4B13-82B3-524F670D7C03}">
  <a:tblStyle styleId="{C0A07712-6A34-4B13-82B3-524F670D7C0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BebasNeue-regular.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Pro-bold.fntdata"/><Relationship Id="rId25" Type="http://schemas.openxmlformats.org/officeDocument/2006/relationships/font" Target="fonts/SourceSansPro-regular.fntdata"/><Relationship Id="rId28" Type="http://schemas.openxmlformats.org/officeDocument/2006/relationships/font" Target="fonts/SourceSansPro-boldItalic.fntdata"/><Relationship Id="rId27" Type="http://schemas.openxmlformats.org/officeDocument/2006/relationships/font" Target="fonts/SourceSans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CormorantGaramond-regular.fntdata"/><Relationship Id="rId14" Type="http://schemas.openxmlformats.org/officeDocument/2006/relationships/slide" Target="slides/slide9.xml"/><Relationship Id="rId17" Type="http://schemas.openxmlformats.org/officeDocument/2006/relationships/font" Target="fonts/CormorantGaramond-italic.fntdata"/><Relationship Id="rId16" Type="http://schemas.openxmlformats.org/officeDocument/2006/relationships/font" Target="fonts/CormorantGaramond-bold.fntdata"/><Relationship Id="rId19" Type="http://schemas.openxmlformats.org/officeDocument/2006/relationships/font" Target="fonts/AbrilFatface-regular.fntdata"/><Relationship Id="rId18" Type="http://schemas.openxmlformats.org/officeDocument/2006/relationships/font" Target="fonts/CormorantGaramon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d3023106d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d3023106d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https://library.auraria.edu/about/strategic-plan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362d286f3_1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d362d286f3_1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D3B45"/>
                </a:solidFill>
                <a:highlight>
                  <a:srgbClr val="FFFFFF"/>
                </a:highlight>
                <a:latin typeface="Lato"/>
                <a:ea typeface="Lato"/>
                <a:cs typeface="Lato"/>
                <a:sym typeface="Lato"/>
              </a:rPr>
              <a:t>Fairly easy to find, but not accessible from the front page.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362d286f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d362d286f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three-phase plan. Currently, we are on Phase: 1, which seems to be a brainstorming and </a:t>
            </a:r>
            <a:r>
              <a:rPr lang="en"/>
              <a:t>research phase. What’s unique about this library is that it is connected to three individual institutions, which makes this phase extra important. </a:t>
            </a:r>
            <a:endParaRPr/>
          </a:p>
          <a:p>
            <a:pPr indent="-298450" lvl="0" marL="457200" rtl="0" algn="l">
              <a:spcBef>
                <a:spcPts val="0"/>
              </a:spcBef>
              <a:spcAft>
                <a:spcPts val="0"/>
              </a:spcAft>
              <a:buSzPts val="1100"/>
              <a:buChar char="●"/>
            </a:pPr>
            <a:r>
              <a:rPr lang="en"/>
              <a:t>Unique student needs</a:t>
            </a:r>
            <a:endParaRPr/>
          </a:p>
          <a:p>
            <a:pPr indent="-298450" lvl="0" marL="457200" rtl="0" algn="l">
              <a:spcBef>
                <a:spcPts val="0"/>
              </a:spcBef>
              <a:spcAft>
                <a:spcPts val="0"/>
              </a:spcAft>
              <a:buSzPts val="1100"/>
              <a:buChar char="●"/>
            </a:pPr>
            <a:r>
              <a:rPr lang="en"/>
              <a:t>Levels of control and funding</a:t>
            </a:r>
            <a:endParaRPr/>
          </a:p>
          <a:p>
            <a:pPr indent="-298450" lvl="0" marL="457200" rtl="0" algn="l">
              <a:spcBef>
                <a:spcPts val="0"/>
              </a:spcBef>
              <a:spcAft>
                <a:spcPts val="0"/>
              </a:spcAft>
              <a:buSzPts val="1100"/>
              <a:buChar char="●"/>
            </a:pPr>
            <a:r>
              <a:rPr lang="en"/>
              <a:t>Fit on campus and in multi-institutional culture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d362d286f3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d362d286f3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seems fine as a fairly basic mission statement and introduction to the plan.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362d286f3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d362d286f3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good overall goals. However, there are no links, no further information, nothing. This is the discovery phase, so one can’t expect concrete goals and numbers, but this is nonetheless lacking.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d362d286f3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d362d286f3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idea what progress has actually been made, who is making progress, who is managing the plan, when they last updated, etc. Again, no links, no further information.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d362d286f3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d362d286f3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expect to see actual numbers in these phases, but for now, we will have to wait.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2095197a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22095197a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2131f51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22131f51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Lackluster, nonspecific. No clear outcome goals,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rot="5400000">
            <a:off x="2880300" y="-1143961"/>
            <a:ext cx="1097400" cy="6858000"/>
          </a:xfrm>
          <a:prstGeom prst="round2SameRect">
            <a:avLst>
              <a:gd fmla="val 43258"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1260875" y="615830"/>
            <a:ext cx="4862100" cy="3122400"/>
          </a:xfrm>
          <a:prstGeom prst="rect">
            <a:avLst/>
          </a:prstGeom>
        </p:spPr>
        <p:txBody>
          <a:bodyPr anchorCtr="0" anchor="ctr" bIns="91425" lIns="91425" spcFirstLastPara="1" rIns="91425" wrap="square" tIns="91425">
            <a:noAutofit/>
          </a:bodyPr>
          <a:lstStyle>
            <a:lvl1pPr lvl="0">
              <a:lnSpc>
                <a:spcPct val="115000"/>
              </a:lnSpc>
              <a:spcBef>
                <a:spcPts val="0"/>
              </a:spcBef>
              <a:spcAft>
                <a:spcPts val="0"/>
              </a:spcAft>
              <a:buClr>
                <a:srgbClr val="191919"/>
              </a:buClr>
              <a:buSzPts val="5200"/>
              <a:buNone/>
              <a:defRPr sz="8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1260875" y="4043025"/>
            <a:ext cx="4114800" cy="532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Font typeface="Crimson Text"/>
              <a:buNone/>
              <a:defRPr sz="1800"/>
            </a:lvl1pPr>
            <a:lvl2pPr lvl="1" algn="ctr">
              <a:lnSpc>
                <a:spcPct val="100000"/>
              </a:lnSpc>
              <a:spcBef>
                <a:spcPts val="0"/>
              </a:spcBef>
              <a:spcAft>
                <a:spcPts val="0"/>
              </a:spcAft>
              <a:buSzPts val="1400"/>
              <a:buFont typeface="Crimson Text"/>
              <a:buNone/>
              <a:defRPr>
                <a:latin typeface="Crimson Text"/>
                <a:ea typeface="Crimson Text"/>
                <a:cs typeface="Crimson Text"/>
                <a:sym typeface="Crimson Text"/>
              </a:defRPr>
            </a:lvl2pPr>
            <a:lvl3pPr lvl="2" algn="ctr">
              <a:lnSpc>
                <a:spcPct val="100000"/>
              </a:lnSpc>
              <a:spcBef>
                <a:spcPts val="0"/>
              </a:spcBef>
              <a:spcAft>
                <a:spcPts val="0"/>
              </a:spcAft>
              <a:buSzPts val="1400"/>
              <a:buFont typeface="Crimson Text"/>
              <a:buNone/>
              <a:defRPr>
                <a:latin typeface="Crimson Text"/>
                <a:ea typeface="Crimson Text"/>
                <a:cs typeface="Crimson Text"/>
                <a:sym typeface="Crimson Text"/>
              </a:defRPr>
            </a:lvl3pPr>
            <a:lvl4pPr lvl="3" algn="ctr">
              <a:lnSpc>
                <a:spcPct val="100000"/>
              </a:lnSpc>
              <a:spcBef>
                <a:spcPts val="0"/>
              </a:spcBef>
              <a:spcAft>
                <a:spcPts val="0"/>
              </a:spcAft>
              <a:buSzPts val="1400"/>
              <a:buFont typeface="Crimson Text"/>
              <a:buNone/>
              <a:defRPr>
                <a:latin typeface="Crimson Text"/>
                <a:ea typeface="Crimson Text"/>
                <a:cs typeface="Crimson Text"/>
                <a:sym typeface="Crimson Text"/>
              </a:defRPr>
            </a:lvl4pPr>
            <a:lvl5pPr lvl="4" algn="ctr">
              <a:lnSpc>
                <a:spcPct val="100000"/>
              </a:lnSpc>
              <a:spcBef>
                <a:spcPts val="0"/>
              </a:spcBef>
              <a:spcAft>
                <a:spcPts val="0"/>
              </a:spcAft>
              <a:buSzPts val="1400"/>
              <a:buFont typeface="Crimson Text"/>
              <a:buNone/>
              <a:defRPr>
                <a:latin typeface="Crimson Text"/>
                <a:ea typeface="Crimson Text"/>
                <a:cs typeface="Crimson Text"/>
                <a:sym typeface="Crimson Text"/>
              </a:defRPr>
            </a:lvl5pPr>
            <a:lvl6pPr lvl="5" algn="ctr">
              <a:lnSpc>
                <a:spcPct val="100000"/>
              </a:lnSpc>
              <a:spcBef>
                <a:spcPts val="0"/>
              </a:spcBef>
              <a:spcAft>
                <a:spcPts val="0"/>
              </a:spcAft>
              <a:buSzPts val="1400"/>
              <a:buFont typeface="Crimson Text"/>
              <a:buNone/>
              <a:defRPr>
                <a:latin typeface="Crimson Text"/>
                <a:ea typeface="Crimson Text"/>
                <a:cs typeface="Crimson Text"/>
                <a:sym typeface="Crimson Text"/>
              </a:defRPr>
            </a:lvl6pPr>
            <a:lvl7pPr lvl="6" algn="ctr">
              <a:lnSpc>
                <a:spcPct val="100000"/>
              </a:lnSpc>
              <a:spcBef>
                <a:spcPts val="0"/>
              </a:spcBef>
              <a:spcAft>
                <a:spcPts val="0"/>
              </a:spcAft>
              <a:buSzPts val="1400"/>
              <a:buFont typeface="Crimson Text"/>
              <a:buNone/>
              <a:defRPr>
                <a:latin typeface="Crimson Text"/>
                <a:ea typeface="Crimson Text"/>
                <a:cs typeface="Crimson Text"/>
                <a:sym typeface="Crimson Text"/>
              </a:defRPr>
            </a:lvl7pPr>
            <a:lvl8pPr lvl="7" algn="ctr">
              <a:lnSpc>
                <a:spcPct val="100000"/>
              </a:lnSpc>
              <a:spcBef>
                <a:spcPts val="0"/>
              </a:spcBef>
              <a:spcAft>
                <a:spcPts val="0"/>
              </a:spcAft>
              <a:buSzPts val="1400"/>
              <a:buFont typeface="Crimson Text"/>
              <a:buNone/>
              <a:defRPr>
                <a:latin typeface="Crimson Text"/>
                <a:ea typeface="Crimson Text"/>
                <a:cs typeface="Crimson Text"/>
                <a:sym typeface="Crimson Text"/>
              </a:defRPr>
            </a:lvl8pPr>
            <a:lvl9pPr lvl="8" algn="ctr">
              <a:lnSpc>
                <a:spcPct val="100000"/>
              </a:lnSpc>
              <a:spcBef>
                <a:spcPts val="0"/>
              </a:spcBef>
              <a:spcAft>
                <a:spcPts val="0"/>
              </a:spcAft>
              <a:buSzPts val="1400"/>
              <a:buFont typeface="Crimson Text"/>
              <a:buNone/>
              <a:defRPr>
                <a:latin typeface="Crimson Text"/>
                <a:ea typeface="Crimson Text"/>
                <a:cs typeface="Crimson Text"/>
                <a:sym typeface="Crimson Tex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720000" y="1558475"/>
            <a:ext cx="7704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100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 name="Google Shape;45;p11"/>
          <p:cNvSpPr txBox="1"/>
          <p:nvPr>
            <p:ph idx="1" type="subTitle"/>
          </p:nvPr>
        </p:nvSpPr>
        <p:spPr>
          <a:xfrm>
            <a:off x="720000" y="3069625"/>
            <a:ext cx="7704000" cy="45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lt1"/>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6" name="Google Shape;46;p11"/>
          <p:cNvSpPr/>
          <p:nvPr/>
        </p:nvSpPr>
        <p:spPr>
          <a:xfrm>
            <a:off x="4343375" y="311400"/>
            <a:ext cx="457200" cy="457200"/>
          </a:xfrm>
          <a:prstGeom prst="star12">
            <a:avLst>
              <a:gd fmla="val 3033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1"/>
          <p:cNvSpPr/>
          <p:nvPr/>
        </p:nvSpPr>
        <p:spPr>
          <a:xfrm>
            <a:off x="537900" y="3614100"/>
            <a:ext cx="8068139" cy="912475"/>
          </a:xfrm>
          <a:custGeom>
            <a:rect b="b" l="l" r="r" t="t"/>
            <a:pathLst>
              <a:path extrusionOk="0" h="36499" w="314027">
                <a:moveTo>
                  <a:pt x="0" y="3384"/>
                </a:moveTo>
                <a:cubicBezTo>
                  <a:pt x="1611" y="8210"/>
                  <a:pt x="3168" y="14002"/>
                  <a:pt x="7494" y="16680"/>
                </a:cubicBezTo>
                <a:cubicBezTo>
                  <a:pt x="16607" y="22321"/>
                  <a:pt x="28445" y="22240"/>
                  <a:pt x="39163" y="22240"/>
                </a:cubicBezTo>
                <a:cubicBezTo>
                  <a:pt x="54640" y="22240"/>
                  <a:pt x="70221" y="22951"/>
                  <a:pt x="85578" y="21031"/>
                </a:cubicBezTo>
                <a:cubicBezTo>
                  <a:pt x="102366" y="18933"/>
                  <a:pt x="119268" y="14518"/>
                  <a:pt x="136103" y="16197"/>
                </a:cubicBezTo>
                <a:cubicBezTo>
                  <a:pt x="143027" y="16887"/>
                  <a:pt x="151363" y="19884"/>
                  <a:pt x="154475" y="26108"/>
                </a:cubicBezTo>
                <a:cubicBezTo>
                  <a:pt x="155684" y="28526"/>
                  <a:pt x="157135" y="31669"/>
                  <a:pt x="155926" y="34086"/>
                </a:cubicBezTo>
                <a:cubicBezTo>
                  <a:pt x="154968" y="36001"/>
                  <a:pt x="151913" y="36938"/>
                  <a:pt x="149882" y="36261"/>
                </a:cubicBezTo>
                <a:cubicBezTo>
                  <a:pt x="144993" y="34632"/>
                  <a:pt x="143960" y="25020"/>
                  <a:pt x="147223" y="21031"/>
                </a:cubicBezTo>
                <a:cubicBezTo>
                  <a:pt x="152321" y="14799"/>
                  <a:pt x="162628" y="15595"/>
                  <a:pt x="170672" y="15230"/>
                </a:cubicBezTo>
                <a:cubicBezTo>
                  <a:pt x="202168" y="13803"/>
                  <a:pt x="233667" y="18614"/>
                  <a:pt x="265195" y="18614"/>
                </a:cubicBezTo>
                <a:cubicBezTo>
                  <a:pt x="282615" y="18614"/>
                  <a:pt x="314027" y="17420"/>
                  <a:pt x="314027" y="0"/>
                </a:cubicBezTo>
              </a:path>
            </a:pathLst>
          </a:custGeom>
          <a:noFill/>
          <a:ln cap="flat" cmpd="sng" w="19050">
            <a:solidFill>
              <a:schemeClr val="lt1"/>
            </a:solidFill>
            <a:prstDash val="solid"/>
            <a:round/>
            <a:headEnd len="med" w="med" type="none"/>
            <a:tailEnd len="med" w="med" type="none"/>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8" name="Shape 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9" name="Shape 49"/>
        <p:cNvGrpSpPr/>
        <p:nvPr/>
      </p:nvGrpSpPr>
      <p:grpSpPr>
        <a:xfrm>
          <a:off x="0" y="0"/>
          <a:ext cx="0" cy="0"/>
          <a:chOff x="0" y="0"/>
          <a:chExt cx="0" cy="0"/>
        </a:xfrm>
      </p:grpSpPr>
      <p:sp>
        <p:nvSpPr>
          <p:cNvPr id="50" name="Google Shape;50;p13"/>
          <p:cNvSpPr txBox="1"/>
          <p:nvPr>
            <p:ph idx="1" type="subTitle"/>
          </p:nvPr>
        </p:nvSpPr>
        <p:spPr>
          <a:xfrm>
            <a:off x="720000" y="2747975"/>
            <a:ext cx="31320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000">
                <a:latin typeface="Abril Fatface"/>
                <a:ea typeface="Abril Fatface"/>
                <a:cs typeface="Abril Fatface"/>
                <a:sym typeface="Abril Fatface"/>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51" name="Google Shape;51;p13"/>
          <p:cNvSpPr txBox="1"/>
          <p:nvPr>
            <p:ph idx="2" type="subTitle"/>
          </p:nvPr>
        </p:nvSpPr>
        <p:spPr>
          <a:xfrm>
            <a:off x="5292000" y="2747975"/>
            <a:ext cx="31320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000">
                <a:solidFill>
                  <a:schemeClr val="lt1"/>
                </a:solidFill>
                <a:latin typeface="Abril Fatface"/>
                <a:ea typeface="Abril Fatface"/>
                <a:cs typeface="Abril Fatface"/>
                <a:sym typeface="Abril Fatface"/>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52" name="Google Shape;52;p13"/>
          <p:cNvSpPr txBox="1"/>
          <p:nvPr>
            <p:ph idx="3" type="subTitle"/>
          </p:nvPr>
        </p:nvSpPr>
        <p:spPr>
          <a:xfrm>
            <a:off x="720000" y="3205175"/>
            <a:ext cx="3132000" cy="100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3" name="Google Shape;53;p13"/>
          <p:cNvSpPr txBox="1"/>
          <p:nvPr>
            <p:ph idx="4" type="subTitle"/>
          </p:nvPr>
        </p:nvSpPr>
        <p:spPr>
          <a:xfrm>
            <a:off x="5292000" y="3205175"/>
            <a:ext cx="3132000" cy="100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 name="Google Shape;54;p13"/>
          <p:cNvSpPr txBox="1"/>
          <p:nvPr>
            <p:ph type="title"/>
          </p:nvPr>
        </p:nvSpPr>
        <p:spPr>
          <a:xfrm>
            <a:off x="720000" y="439150"/>
            <a:ext cx="3852000" cy="457200"/>
          </a:xfrm>
          <a:prstGeom prst="rect">
            <a:avLst/>
          </a:prstGeom>
        </p:spPr>
        <p:txBody>
          <a:bodyPr anchorCtr="0" anchor="t" bIns="0" lIns="0" spcFirstLastPara="1" rIns="0" wrap="square" tIns="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 name="Google Shape;55;p13"/>
          <p:cNvSpPr/>
          <p:nvPr/>
        </p:nvSpPr>
        <p:spPr>
          <a:xfrm>
            <a:off x="4572000" y="0"/>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56" name="Shape 56"/>
        <p:cNvGrpSpPr/>
        <p:nvPr/>
      </p:nvGrpSpPr>
      <p:grpSpPr>
        <a:xfrm>
          <a:off x="0" y="0"/>
          <a:ext cx="0" cy="0"/>
          <a:chOff x="0" y="0"/>
          <a:chExt cx="0" cy="0"/>
        </a:xfrm>
      </p:grpSpPr>
      <p:sp>
        <p:nvSpPr>
          <p:cNvPr id="57" name="Google Shape;57;p14"/>
          <p:cNvSpPr txBox="1"/>
          <p:nvPr>
            <p:ph type="title"/>
          </p:nvPr>
        </p:nvSpPr>
        <p:spPr>
          <a:xfrm>
            <a:off x="720000" y="439150"/>
            <a:ext cx="3852000" cy="457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8" name="Google Shape;58;p14"/>
          <p:cNvSpPr/>
          <p:nvPr/>
        </p:nvSpPr>
        <p:spPr>
          <a:xfrm>
            <a:off x="4572000" y="0"/>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59" name="Shape 59"/>
        <p:cNvGrpSpPr/>
        <p:nvPr/>
      </p:nvGrpSpPr>
      <p:grpSpPr>
        <a:xfrm>
          <a:off x="0" y="0"/>
          <a:ext cx="0" cy="0"/>
          <a:chOff x="0" y="0"/>
          <a:chExt cx="0" cy="0"/>
        </a:xfrm>
      </p:grpSpPr>
      <p:sp>
        <p:nvSpPr>
          <p:cNvPr id="60" name="Google Shape;60;p15"/>
          <p:cNvSpPr txBox="1"/>
          <p:nvPr>
            <p:ph type="title"/>
          </p:nvPr>
        </p:nvSpPr>
        <p:spPr>
          <a:xfrm>
            <a:off x="720000" y="2770325"/>
            <a:ext cx="16959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1" name="Google Shape;61;p15"/>
          <p:cNvSpPr txBox="1"/>
          <p:nvPr>
            <p:ph hasCustomPrompt="1" idx="2" type="title"/>
          </p:nvPr>
        </p:nvSpPr>
        <p:spPr>
          <a:xfrm>
            <a:off x="1105050" y="1851625"/>
            <a:ext cx="925800" cy="502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4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5"/>
          <p:cNvSpPr txBox="1"/>
          <p:nvPr>
            <p:ph idx="1" type="subTitle"/>
          </p:nvPr>
        </p:nvSpPr>
        <p:spPr>
          <a:xfrm>
            <a:off x="720000" y="3227525"/>
            <a:ext cx="1695900" cy="86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3" name="Google Shape;63;p15"/>
          <p:cNvSpPr txBox="1"/>
          <p:nvPr>
            <p:ph idx="3" type="title"/>
          </p:nvPr>
        </p:nvSpPr>
        <p:spPr>
          <a:xfrm>
            <a:off x="2722705" y="2770325"/>
            <a:ext cx="16959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4" name="Google Shape;64;p15"/>
          <p:cNvSpPr txBox="1"/>
          <p:nvPr>
            <p:ph hasCustomPrompt="1" idx="4" type="title"/>
          </p:nvPr>
        </p:nvSpPr>
        <p:spPr>
          <a:xfrm>
            <a:off x="3107755" y="1851625"/>
            <a:ext cx="925800" cy="502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4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5"/>
          <p:cNvSpPr txBox="1"/>
          <p:nvPr>
            <p:ph idx="5" type="subTitle"/>
          </p:nvPr>
        </p:nvSpPr>
        <p:spPr>
          <a:xfrm>
            <a:off x="2722705" y="3227525"/>
            <a:ext cx="1695900" cy="86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6" name="Google Shape;66;p15"/>
          <p:cNvSpPr txBox="1"/>
          <p:nvPr>
            <p:ph idx="6" type="title"/>
          </p:nvPr>
        </p:nvSpPr>
        <p:spPr>
          <a:xfrm>
            <a:off x="4725397" y="2770325"/>
            <a:ext cx="16959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7" name="Google Shape;67;p15"/>
          <p:cNvSpPr txBox="1"/>
          <p:nvPr>
            <p:ph hasCustomPrompt="1" idx="7" type="title"/>
          </p:nvPr>
        </p:nvSpPr>
        <p:spPr>
          <a:xfrm>
            <a:off x="5110447" y="1851625"/>
            <a:ext cx="925800" cy="502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4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5"/>
          <p:cNvSpPr txBox="1"/>
          <p:nvPr>
            <p:ph idx="8" type="subTitle"/>
          </p:nvPr>
        </p:nvSpPr>
        <p:spPr>
          <a:xfrm>
            <a:off x="4725397" y="3227525"/>
            <a:ext cx="1695900" cy="86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9" name="Google Shape;69;p15"/>
          <p:cNvSpPr txBox="1"/>
          <p:nvPr>
            <p:ph idx="9" type="title"/>
          </p:nvPr>
        </p:nvSpPr>
        <p:spPr>
          <a:xfrm>
            <a:off x="6728110" y="2770325"/>
            <a:ext cx="16959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0" name="Google Shape;70;p15"/>
          <p:cNvSpPr txBox="1"/>
          <p:nvPr>
            <p:ph hasCustomPrompt="1" idx="13" type="title"/>
          </p:nvPr>
        </p:nvSpPr>
        <p:spPr>
          <a:xfrm>
            <a:off x="7113160" y="1851625"/>
            <a:ext cx="925800" cy="502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4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5"/>
          <p:cNvSpPr txBox="1"/>
          <p:nvPr>
            <p:ph idx="14" type="subTitle"/>
          </p:nvPr>
        </p:nvSpPr>
        <p:spPr>
          <a:xfrm>
            <a:off x="6728110" y="3227525"/>
            <a:ext cx="1695900" cy="86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 name="Google Shape;72;p15"/>
          <p:cNvSpPr txBox="1"/>
          <p:nvPr>
            <p:ph idx="15" type="title"/>
          </p:nvPr>
        </p:nvSpPr>
        <p:spPr>
          <a:xfrm>
            <a:off x="720000" y="439153"/>
            <a:ext cx="7704000" cy="457200"/>
          </a:xfrm>
          <a:prstGeom prst="rect">
            <a:avLst/>
          </a:prstGeom>
        </p:spPr>
        <p:txBody>
          <a:bodyPr anchorCtr="0" anchor="t" bIns="0" lIns="0" spcFirstLastPara="1" rIns="0" wrap="square" tIns="0">
            <a:noAutofit/>
          </a:bodyPr>
          <a:lstStyle>
            <a:lvl1pPr lvl="0" rtl="0">
              <a:spcBef>
                <a:spcPts val="0"/>
              </a:spcBef>
              <a:spcAft>
                <a:spcPts val="0"/>
              </a:spcAft>
              <a:buSzPts val="3500"/>
              <a:buNone/>
              <a:defRPr b="1">
                <a:latin typeface="Cormorant Garamond"/>
                <a:ea typeface="Cormorant Garamond"/>
                <a:cs typeface="Cormorant Garamond"/>
                <a:sym typeface="Cormorant Garamo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dk2"/>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2290025" y="3085350"/>
            <a:ext cx="4563900" cy="713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p:txBody>
      </p:sp>
      <p:sp>
        <p:nvSpPr>
          <p:cNvPr id="75" name="Google Shape;75;p16"/>
          <p:cNvSpPr txBox="1"/>
          <p:nvPr>
            <p:ph idx="1" type="subTitle"/>
          </p:nvPr>
        </p:nvSpPr>
        <p:spPr>
          <a:xfrm>
            <a:off x="1458125" y="1345050"/>
            <a:ext cx="6227700" cy="174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2500"/>
              <a:buNone/>
              <a:defRPr sz="3000">
                <a:solidFill>
                  <a:schemeClr val="lt1"/>
                </a:solidFill>
              </a:defRPr>
            </a:lvl1pPr>
            <a:lvl2pPr lvl="1" rtl="0" algn="ctr">
              <a:lnSpc>
                <a:spcPct val="100000"/>
              </a:lnSpc>
              <a:spcBef>
                <a:spcPts val="0"/>
              </a:spcBef>
              <a:spcAft>
                <a:spcPts val="0"/>
              </a:spcAft>
              <a:buClr>
                <a:schemeClr val="lt1"/>
              </a:buClr>
              <a:buSzPts val="2500"/>
              <a:buNone/>
              <a:defRPr sz="2500">
                <a:solidFill>
                  <a:schemeClr val="lt1"/>
                </a:solidFill>
              </a:defRPr>
            </a:lvl2pPr>
            <a:lvl3pPr lvl="2" rtl="0" algn="ctr">
              <a:lnSpc>
                <a:spcPct val="100000"/>
              </a:lnSpc>
              <a:spcBef>
                <a:spcPts val="0"/>
              </a:spcBef>
              <a:spcAft>
                <a:spcPts val="0"/>
              </a:spcAft>
              <a:buClr>
                <a:schemeClr val="lt1"/>
              </a:buClr>
              <a:buSzPts val="2500"/>
              <a:buNone/>
              <a:defRPr sz="2500">
                <a:solidFill>
                  <a:schemeClr val="lt1"/>
                </a:solidFill>
              </a:defRPr>
            </a:lvl3pPr>
            <a:lvl4pPr lvl="3" rtl="0" algn="ctr">
              <a:lnSpc>
                <a:spcPct val="100000"/>
              </a:lnSpc>
              <a:spcBef>
                <a:spcPts val="0"/>
              </a:spcBef>
              <a:spcAft>
                <a:spcPts val="0"/>
              </a:spcAft>
              <a:buClr>
                <a:schemeClr val="lt1"/>
              </a:buClr>
              <a:buSzPts val="2500"/>
              <a:buNone/>
              <a:defRPr sz="2500">
                <a:solidFill>
                  <a:schemeClr val="lt1"/>
                </a:solidFill>
              </a:defRPr>
            </a:lvl4pPr>
            <a:lvl5pPr lvl="4" rtl="0" algn="ctr">
              <a:lnSpc>
                <a:spcPct val="100000"/>
              </a:lnSpc>
              <a:spcBef>
                <a:spcPts val="0"/>
              </a:spcBef>
              <a:spcAft>
                <a:spcPts val="0"/>
              </a:spcAft>
              <a:buClr>
                <a:schemeClr val="lt1"/>
              </a:buClr>
              <a:buSzPts val="2500"/>
              <a:buNone/>
              <a:defRPr sz="2500">
                <a:solidFill>
                  <a:schemeClr val="lt1"/>
                </a:solidFill>
              </a:defRPr>
            </a:lvl5pPr>
            <a:lvl6pPr lvl="5" rtl="0" algn="ctr">
              <a:lnSpc>
                <a:spcPct val="100000"/>
              </a:lnSpc>
              <a:spcBef>
                <a:spcPts val="0"/>
              </a:spcBef>
              <a:spcAft>
                <a:spcPts val="0"/>
              </a:spcAft>
              <a:buClr>
                <a:schemeClr val="lt1"/>
              </a:buClr>
              <a:buSzPts val="2500"/>
              <a:buNone/>
              <a:defRPr sz="2500">
                <a:solidFill>
                  <a:schemeClr val="lt1"/>
                </a:solidFill>
              </a:defRPr>
            </a:lvl6pPr>
            <a:lvl7pPr lvl="6" rtl="0" algn="ctr">
              <a:lnSpc>
                <a:spcPct val="100000"/>
              </a:lnSpc>
              <a:spcBef>
                <a:spcPts val="0"/>
              </a:spcBef>
              <a:spcAft>
                <a:spcPts val="0"/>
              </a:spcAft>
              <a:buClr>
                <a:schemeClr val="lt1"/>
              </a:buClr>
              <a:buSzPts val="2500"/>
              <a:buNone/>
              <a:defRPr sz="2500">
                <a:solidFill>
                  <a:schemeClr val="lt1"/>
                </a:solidFill>
              </a:defRPr>
            </a:lvl7pPr>
            <a:lvl8pPr lvl="7" rtl="0" algn="ctr">
              <a:lnSpc>
                <a:spcPct val="100000"/>
              </a:lnSpc>
              <a:spcBef>
                <a:spcPts val="0"/>
              </a:spcBef>
              <a:spcAft>
                <a:spcPts val="0"/>
              </a:spcAft>
              <a:buClr>
                <a:schemeClr val="lt1"/>
              </a:buClr>
              <a:buSzPts val="2500"/>
              <a:buNone/>
              <a:defRPr sz="2500">
                <a:solidFill>
                  <a:schemeClr val="lt1"/>
                </a:solidFill>
              </a:defRPr>
            </a:lvl8pPr>
            <a:lvl9pPr lvl="8" rtl="0" algn="ctr">
              <a:lnSpc>
                <a:spcPct val="100000"/>
              </a:lnSpc>
              <a:spcBef>
                <a:spcPts val="0"/>
              </a:spcBef>
              <a:spcAft>
                <a:spcPts val="0"/>
              </a:spcAft>
              <a:buClr>
                <a:schemeClr val="lt1"/>
              </a:buClr>
              <a:buSzPts val="2500"/>
              <a:buNone/>
              <a:defRPr sz="2500">
                <a:solidFill>
                  <a:schemeClr val="lt1"/>
                </a:solidFill>
              </a:defRPr>
            </a:lvl9pPr>
          </a:lstStyle>
          <a:p/>
        </p:txBody>
      </p:sp>
      <p:sp>
        <p:nvSpPr>
          <p:cNvPr id="76" name="Google Shape;76;p16"/>
          <p:cNvSpPr/>
          <p:nvPr/>
        </p:nvSpPr>
        <p:spPr>
          <a:xfrm rot="-231789">
            <a:off x="417078" y="465493"/>
            <a:ext cx="2347351" cy="2756361"/>
          </a:xfrm>
          <a:custGeom>
            <a:rect b="b" l="l" r="r" t="t"/>
            <a:pathLst>
              <a:path extrusionOk="0" h="182609" w="147459">
                <a:moveTo>
                  <a:pt x="0" y="182609"/>
                </a:moveTo>
                <a:cubicBezTo>
                  <a:pt x="18337" y="145898"/>
                  <a:pt x="2009" y="100552"/>
                  <a:pt x="2009" y="59516"/>
                </a:cubicBezTo>
                <a:cubicBezTo>
                  <a:pt x="2009" y="40567"/>
                  <a:pt x="16328" y="23451"/>
                  <a:pt x="16328" y="4502"/>
                </a:cubicBezTo>
                <a:cubicBezTo>
                  <a:pt x="16328" y="1506"/>
                  <a:pt x="10909" y="-973"/>
                  <a:pt x="8290" y="482"/>
                </a:cubicBezTo>
                <a:cubicBezTo>
                  <a:pt x="2390" y="3760"/>
                  <a:pt x="6272" y="17309"/>
                  <a:pt x="12309" y="20328"/>
                </a:cubicBezTo>
                <a:cubicBezTo>
                  <a:pt x="21783" y="25065"/>
                  <a:pt x="33860" y="18526"/>
                  <a:pt x="43459" y="14048"/>
                </a:cubicBezTo>
                <a:cubicBezTo>
                  <a:pt x="57707" y="7401"/>
                  <a:pt x="73754" y="2292"/>
                  <a:pt x="89430" y="3497"/>
                </a:cubicBezTo>
                <a:cubicBezTo>
                  <a:pt x="108912" y="4995"/>
                  <a:pt x="127920" y="11787"/>
                  <a:pt x="147459" y="11787"/>
                </a:cubicBezTo>
              </a:path>
            </a:pathLst>
          </a:custGeom>
          <a:noFill/>
          <a:ln cap="flat" cmpd="sng" w="19050">
            <a:solidFill>
              <a:schemeClr val="lt1"/>
            </a:solidFill>
            <a:prstDash val="solid"/>
            <a:round/>
            <a:headEnd len="med" w="med" type="none"/>
            <a:tailEnd len="med" w="med" type="none"/>
          </a:ln>
        </p:spPr>
      </p:sp>
      <p:sp>
        <p:nvSpPr>
          <p:cNvPr id="77" name="Google Shape;77;p16"/>
          <p:cNvSpPr/>
          <p:nvPr/>
        </p:nvSpPr>
        <p:spPr>
          <a:xfrm rot="10568211">
            <a:off x="6246074" y="1868841"/>
            <a:ext cx="2347351" cy="2756361"/>
          </a:xfrm>
          <a:custGeom>
            <a:rect b="b" l="l" r="r" t="t"/>
            <a:pathLst>
              <a:path extrusionOk="0" h="182609" w="147459">
                <a:moveTo>
                  <a:pt x="0" y="182609"/>
                </a:moveTo>
                <a:cubicBezTo>
                  <a:pt x="18337" y="145898"/>
                  <a:pt x="2009" y="100552"/>
                  <a:pt x="2009" y="59516"/>
                </a:cubicBezTo>
                <a:cubicBezTo>
                  <a:pt x="2009" y="40567"/>
                  <a:pt x="16328" y="23451"/>
                  <a:pt x="16328" y="4502"/>
                </a:cubicBezTo>
                <a:cubicBezTo>
                  <a:pt x="16328" y="1506"/>
                  <a:pt x="10909" y="-973"/>
                  <a:pt x="8290" y="482"/>
                </a:cubicBezTo>
                <a:cubicBezTo>
                  <a:pt x="2390" y="3760"/>
                  <a:pt x="6272" y="17309"/>
                  <a:pt x="12309" y="20328"/>
                </a:cubicBezTo>
                <a:cubicBezTo>
                  <a:pt x="21783" y="25065"/>
                  <a:pt x="33860" y="18526"/>
                  <a:pt x="43459" y="14048"/>
                </a:cubicBezTo>
                <a:cubicBezTo>
                  <a:pt x="57707" y="7401"/>
                  <a:pt x="73754" y="2292"/>
                  <a:pt x="89430" y="3497"/>
                </a:cubicBezTo>
                <a:cubicBezTo>
                  <a:pt x="108912" y="4995"/>
                  <a:pt x="127920" y="11787"/>
                  <a:pt x="147459" y="11787"/>
                </a:cubicBezTo>
              </a:path>
            </a:pathLst>
          </a:custGeom>
          <a:noFill/>
          <a:ln cap="flat" cmpd="sng" w="19050">
            <a:solidFill>
              <a:schemeClr val="lt1"/>
            </a:solidFill>
            <a:prstDash val="solid"/>
            <a:round/>
            <a:headEnd len="med" w="med" type="none"/>
            <a:tailEnd len="med" w="med" type="none"/>
          </a:ln>
        </p:spPr>
      </p:sp>
      <p:sp>
        <p:nvSpPr>
          <p:cNvPr id="78" name="Google Shape;78;p16"/>
          <p:cNvSpPr/>
          <p:nvPr/>
        </p:nvSpPr>
        <p:spPr>
          <a:xfrm>
            <a:off x="4343375" y="311400"/>
            <a:ext cx="457200" cy="457200"/>
          </a:xfrm>
          <a:prstGeom prst="star12">
            <a:avLst>
              <a:gd fmla="val 3033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79" name="Shape 79"/>
        <p:cNvGrpSpPr/>
        <p:nvPr/>
      </p:nvGrpSpPr>
      <p:grpSpPr>
        <a:xfrm>
          <a:off x="0" y="0"/>
          <a:ext cx="0" cy="0"/>
          <a:chOff x="0" y="0"/>
          <a:chExt cx="0" cy="0"/>
        </a:xfrm>
      </p:grpSpPr>
      <p:sp>
        <p:nvSpPr>
          <p:cNvPr id="80" name="Google Shape;80;p17"/>
          <p:cNvSpPr txBox="1"/>
          <p:nvPr>
            <p:ph idx="1" type="subTitle"/>
          </p:nvPr>
        </p:nvSpPr>
        <p:spPr>
          <a:xfrm>
            <a:off x="720000" y="1128900"/>
            <a:ext cx="3200400" cy="3474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1" name="Google Shape;81;p17"/>
          <p:cNvSpPr txBox="1"/>
          <p:nvPr>
            <p:ph type="title"/>
          </p:nvPr>
        </p:nvSpPr>
        <p:spPr>
          <a:xfrm>
            <a:off x="720000" y="439150"/>
            <a:ext cx="3852000" cy="457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b="1">
                <a:latin typeface="Cormorant Garamond"/>
                <a:ea typeface="Cormorant Garamond"/>
                <a:cs typeface="Cormorant Garamond"/>
                <a:sym typeface="Cormorant Garamo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82" name="Shape 82"/>
        <p:cNvGrpSpPr/>
        <p:nvPr/>
      </p:nvGrpSpPr>
      <p:grpSpPr>
        <a:xfrm>
          <a:off x="0" y="0"/>
          <a:ext cx="0" cy="0"/>
          <a:chOff x="0" y="0"/>
          <a:chExt cx="0" cy="0"/>
        </a:xfrm>
      </p:grpSpPr>
      <p:sp>
        <p:nvSpPr>
          <p:cNvPr id="83" name="Google Shape;83;p18"/>
          <p:cNvSpPr txBox="1"/>
          <p:nvPr>
            <p:ph idx="1" type="subTitle"/>
          </p:nvPr>
        </p:nvSpPr>
        <p:spPr>
          <a:xfrm>
            <a:off x="720000" y="1128900"/>
            <a:ext cx="3200400" cy="3474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4" name="Google Shape;84;p18"/>
          <p:cNvSpPr txBox="1"/>
          <p:nvPr>
            <p:ph type="title"/>
          </p:nvPr>
        </p:nvSpPr>
        <p:spPr>
          <a:xfrm>
            <a:off x="720000" y="439150"/>
            <a:ext cx="3852000" cy="457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85" name="Shape 85"/>
        <p:cNvGrpSpPr/>
        <p:nvPr/>
      </p:nvGrpSpPr>
      <p:grpSpPr>
        <a:xfrm>
          <a:off x="0" y="0"/>
          <a:ext cx="0" cy="0"/>
          <a:chOff x="0" y="0"/>
          <a:chExt cx="0" cy="0"/>
        </a:xfrm>
      </p:grpSpPr>
      <p:sp>
        <p:nvSpPr>
          <p:cNvPr id="86" name="Google Shape;86;p19"/>
          <p:cNvSpPr txBox="1"/>
          <p:nvPr>
            <p:ph type="title"/>
          </p:nvPr>
        </p:nvSpPr>
        <p:spPr>
          <a:xfrm>
            <a:off x="790950" y="2920368"/>
            <a:ext cx="21945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7" name="Google Shape;87;p19"/>
          <p:cNvSpPr txBox="1"/>
          <p:nvPr>
            <p:ph idx="1" type="subTitle"/>
          </p:nvPr>
        </p:nvSpPr>
        <p:spPr>
          <a:xfrm>
            <a:off x="790950" y="3377568"/>
            <a:ext cx="2194500" cy="82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8" name="Google Shape;88;p19"/>
          <p:cNvSpPr txBox="1"/>
          <p:nvPr>
            <p:ph idx="2" type="title"/>
          </p:nvPr>
        </p:nvSpPr>
        <p:spPr>
          <a:xfrm>
            <a:off x="3474750" y="2920368"/>
            <a:ext cx="21945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9" name="Google Shape;89;p19"/>
          <p:cNvSpPr txBox="1"/>
          <p:nvPr>
            <p:ph idx="3" type="subTitle"/>
          </p:nvPr>
        </p:nvSpPr>
        <p:spPr>
          <a:xfrm>
            <a:off x="3474750" y="3377568"/>
            <a:ext cx="2194500" cy="82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 name="Google Shape;90;p19"/>
          <p:cNvSpPr txBox="1"/>
          <p:nvPr>
            <p:ph idx="4" type="title"/>
          </p:nvPr>
        </p:nvSpPr>
        <p:spPr>
          <a:xfrm>
            <a:off x="6158550" y="2920368"/>
            <a:ext cx="21945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1" name="Google Shape;91;p19"/>
          <p:cNvSpPr txBox="1"/>
          <p:nvPr>
            <p:ph idx="5" type="subTitle"/>
          </p:nvPr>
        </p:nvSpPr>
        <p:spPr>
          <a:xfrm>
            <a:off x="6158550" y="3377568"/>
            <a:ext cx="2194500" cy="82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2" name="Google Shape;92;p19"/>
          <p:cNvSpPr txBox="1"/>
          <p:nvPr>
            <p:ph idx="6" type="title"/>
          </p:nvPr>
        </p:nvSpPr>
        <p:spPr>
          <a:xfrm>
            <a:off x="720000" y="439153"/>
            <a:ext cx="7704000" cy="4572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93" name="Shape 93"/>
        <p:cNvGrpSpPr/>
        <p:nvPr/>
      </p:nvGrpSpPr>
      <p:grpSpPr>
        <a:xfrm>
          <a:off x="0" y="0"/>
          <a:ext cx="0" cy="0"/>
          <a:chOff x="0" y="0"/>
          <a:chExt cx="0" cy="0"/>
        </a:xfrm>
      </p:grpSpPr>
      <p:sp>
        <p:nvSpPr>
          <p:cNvPr id="94" name="Google Shape;94;p20"/>
          <p:cNvSpPr txBox="1"/>
          <p:nvPr>
            <p:ph type="title"/>
          </p:nvPr>
        </p:nvSpPr>
        <p:spPr>
          <a:xfrm>
            <a:off x="2449050" y="1512634"/>
            <a:ext cx="32553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5" name="Google Shape;95;p20"/>
          <p:cNvSpPr txBox="1"/>
          <p:nvPr>
            <p:ph idx="1" type="subTitle"/>
          </p:nvPr>
        </p:nvSpPr>
        <p:spPr>
          <a:xfrm>
            <a:off x="2449050" y="1969834"/>
            <a:ext cx="3255300" cy="59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6" name="Google Shape;96;p20"/>
          <p:cNvSpPr txBox="1"/>
          <p:nvPr>
            <p:ph idx="2" type="title"/>
          </p:nvPr>
        </p:nvSpPr>
        <p:spPr>
          <a:xfrm>
            <a:off x="3439650" y="2571804"/>
            <a:ext cx="3255300" cy="457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7" name="Google Shape;97;p20"/>
          <p:cNvSpPr txBox="1"/>
          <p:nvPr>
            <p:ph idx="3" type="subTitle"/>
          </p:nvPr>
        </p:nvSpPr>
        <p:spPr>
          <a:xfrm>
            <a:off x="3439650" y="3029004"/>
            <a:ext cx="3255300" cy="594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8" name="Google Shape;98;p20"/>
          <p:cNvSpPr txBox="1"/>
          <p:nvPr>
            <p:ph idx="4" type="title"/>
          </p:nvPr>
        </p:nvSpPr>
        <p:spPr>
          <a:xfrm>
            <a:off x="2449050" y="3638166"/>
            <a:ext cx="3255300" cy="4572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9" name="Google Shape;99;p20"/>
          <p:cNvSpPr txBox="1"/>
          <p:nvPr>
            <p:ph idx="5" type="subTitle"/>
          </p:nvPr>
        </p:nvSpPr>
        <p:spPr>
          <a:xfrm>
            <a:off x="2449050" y="4095366"/>
            <a:ext cx="3255300" cy="59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 name="Google Shape;100;p20"/>
          <p:cNvSpPr txBox="1"/>
          <p:nvPr>
            <p:ph idx="6" type="title"/>
          </p:nvPr>
        </p:nvSpPr>
        <p:spPr>
          <a:xfrm>
            <a:off x="720000" y="439153"/>
            <a:ext cx="7704000" cy="4572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720025" y="2022379"/>
            <a:ext cx="4360200" cy="5487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hasCustomPrompt="1" idx="2" type="title"/>
          </p:nvPr>
        </p:nvSpPr>
        <p:spPr>
          <a:xfrm>
            <a:off x="6163400" y="1980600"/>
            <a:ext cx="1645800" cy="11823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9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 name="Google Shape;15;p3"/>
          <p:cNvSpPr txBox="1"/>
          <p:nvPr>
            <p:ph idx="1" type="subTitle"/>
          </p:nvPr>
        </p:nvSpPr>
        <p:spPr>
          <a:xfrm>
            <a:off x="720000" y="2571079"/>
            <a:ext cx="4360200" cy="73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01" name="Shape 101"/>
        <p:cNvGrpSpPr/>
        <p:nvPr/>
      </p:nvGrpSpPr>
      <p:grpSpPr>
        <a:xfrm>
          <a:off x="0" y="0"/>
          <a:ext cx="0" cy="0"/>
          <a:chOff x="0" y="0"/>
          <a:chExt cx="0" cy="0"/>
        </a:xfrm>
      </p:grpSpPr>
      <p:sp>
        <p:nvSpPr>
          <p:cNvPr id="102" name="Google Shape;102;p21"/>
          <p:cNvSpPr txBox="1"/>
          <p:nvPr>
            <p:ph type="title"/>
          </p:nvPr>
        </p:nvSpPr>
        <p:spPr>
          <a:xfrm>
            <a:off x="719988" y="2944875"/>
            <a:ext cx="16917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3" name="Google Shape;103;p21"/>
          <p:cNvSpPr txBox="1"/>
          <p:nvPr>
            <p:ph idx="1" type="subTitle"/>
          </p:nvPr>
        </p:nvSpPr>
        <p:spPr>
          <a:xfrm>
            <a:off x="719988" y="3402075"/>
            <a:ext cx="16917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4" name="Google Shape;104;p21"/>
          <p:cNvSpPr txBox="1"/>
          <p:nvPr>
            <p:ph idx="2" type="title"/>
          </p:nvPr>
        </p:nvSpPr>
        <p:spPr>
          <a:xfrm>
            <a:off x="4728191" y="2944875"/>
            <a:ext cx="16917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5" name="Google Shape;105;p21"/>
          <p:cNvSpPr txBox="1"/>
          <p:nvPr>
            <p:ph idx="3" type="subTitle"/>
          </p:nvPr>
        </p:nvSpPr>
        <p:spPr>
          <a:xfrm>
            <a:off x="4728191" y="3402075"/>
            <a:ext cx="16917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 name="Google Shape;106;p21"/>
          <p:cNvSpPr txBox="1"/>
          <p:nvPr>
            <p:ph idx="4" type="title"/>
          </p:nvPr>
        </p:nvSpPr>
        <p:spPr>
          <a:xfrm>
            <a:off x="2724089" y="2944875"/>
            <a:ext cx="16917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7" name="Google Shape;107;p21"/>
          <p:cNvSpPr txBox="1"/>
          <p:nvPr>
            <p:ph idx="5" type="subTitle"/>
          </p:nvPr>
        </p:nvSpPr>
        <p:spPr>
          <a:xfrm>
            <a:off x="2724089" y="3402075"/>
            <a:ext cx="16917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21"/>
          <p:cNvSpPr txBox="1"/>
          <p:nvPr>
            <p:ph idx="6" type="title"/>
          </p:nvPr>
        </p:nvSpPr>
        <p:spPr>
          <a:xfrm>
            <a:off x="6732293" y="2944875"/>
            <a:ext cx="16917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9" name="Google Shape;109;p21"/>
          <p:cNvSpPr txBox="1"/>
          <p:nvPr>
            <p:ph idx="7" type="subTitle"/>
          </p:nvPr>
        </p:nvSpPr>
        <p:spPr>
          <a:xfrm>
            <a:off x="6732293" y="3402075"/>
            <a:ext cx="16917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0" name="Google Shape;110;p21"/>
          <p:cNvSpPr txBox="1"/>
          <p:nvPr>
            <p:ph idx="8" type="title"/>
          </p:nvPr>
        </p:nvSpPr>
        <p:spPr>
          <a:xfrm>
            <a:off x="720000" y="439153"/>
            <a:ext cx="7704000" cy="457200"/>
          </a:xfrm>
          <a:prstGeom prst="rect">
            <a:avLst/>
          </a:prstGeom>
        </p:spPr>
        <p:txBody>
          <a:bodyPr anchorCtr="0" anchor="t" bIns="0" lIns="0" spcFirstLastPara="1" rIns="0" wrap="square" tIns="0">
            <a:noAutofit/>
          </a:bodyPr>
          <a:lstStyle>
            <a:lvl1pPr lvl="0" rtl="0">
              <a:spcBef>
                <a:spcPts val="0"/>
              </a:spcBef>
              <a:spcAft>
                <a:spcPts val="0"/>
              </a:spcAft>
              <a:buSzPts val="3500"/>
              <a:buNone/>
              <a:defRPr b="1">
                <a:latin typeface="Cormorant Garamond"/>
                <a:ea typeface="Cormorant Garamond"/>
                <a:cs typeface="Cormorant Garamond"/>
                <a:sym typeface="Cormorant Garamo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11" name="Shape 111"/>
        <p:cNvGrpSpPr/>
        <p:nvPr/>
      </p:nvGrpSpPr>
      <p:grpSpPr>
        <a:xfrm>
          <a:off x="0" y="0"/>
          <a:ext cx="0" cy="0"/>
          <a:chOff x="0" y="0"/>
          <a:chExt cx="0" cy="0"/>
        </a:xfrm>
      </p:grpSpPr>
      <p:sp>
        <p:nvSpPr>
          <p:cNvPr id="112" name="Google Shape;112;p22"/>
          <p:cNvSpPr txBox="1"/>
          <p:nvPr>
            <p:ph type="title"/>
          </p:nvPr>
        </p:nvSpPr>
        <p:spPr>
          <a:xfrm>
            <a:off x="1742277" y="1643300"/>
            <a:ext cx="2743200" cy="365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3" name="Google Shape;113;p22"/>
          <p:cNvSpPr txBox="1"/>
          <p:nvPr>
            <p:ph idx="1" type="subTitle"/>
          </p:nvPr>
        </p:nvSpPr>
        <p:spPr>
          <a:xfrm>
            <a:off x="1742277" y="2020150"/>
            <a:ext cx="2743200" cy="27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 name="Google Shape;114;p22"/>
          <p:cNvSpPr txBox="1"/>
          <p:nvPr>
            <p:ph idx="2" type="title"/>
          </p:nvPr>
        </p:nvSpPr>
        <p:spPr>
          <a:xfrm>
            <a:off x="1742269" y="2747188"/>
            <a:ext cx="2743200" cy="365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5" name="Google Shape;115;p22"/>
          <p:cNvSpPr txBox="1"/>
          <p:nvPr>
            <p:ph idx="3" type="subTitle"/>
          </p:nvPr>
        </p:nvSpPr>
        <p:spPr>
          <a:xfrm>
            <a:off x="1742269" y="3121388"/>
            <a:ext cx="2743200" cy="27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6" name="Google Shape;116;p22"/>
          <p:cNvSpPr txBox="1"/>
          <p:nvPr>
            <p:ph idx="4" type="title"/>
          </p:nvPr>
        </p:nvSpPr>
        <p:spPr>
          <a:xfrm>
            <a:off x="5680810" y="1643313"/>
            <a:ext cx="2743200" cy="365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7" name="Google Shape;117;p22"/>
          <p:cNvSpPr txBox="1"/>
          <p:nvPr>
            <p:ph idx="5" type="subTitle"/>
          </p:nvPr>
        </p:nvSpPr>
        <p:spPr>
          <a:xfrm>
            <a:off x="5680810" y="2009013"/>
            <a:ext cx="2743200" cy="27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8" name="Google Shape;118;p22"/>
          <p:cNvSpPr txBox="1"/>
          <p:nvPr>
            <p:ph idx="6" type="title"/>
          </p:nvPr>
        </p:nvSpPr>
        <p:spPr>
          <a:xfrm>
            <a:off x="5680810" y="2747188"/>
            <a:ext cx="2743200" cy="365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9" name="Google Shape;119;p22"/>
          <p:cNvSpPr txBox="1"/>
          <p:nvPr>
            <p:ph idx="7" type="subTitle"/>
          </p:nvPr>
        </p:nvSpPr>
        <p:spPr>
          <a:xfrm>
            <a:off x="5680810" y="3121388"/>
            <a:ext cx="2743200" cy="27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 name="Google Shape;120;p22"/>
          <p:cNvSpPr txBox="1"/>
          <p:nvPr>
            <p:ph idx="8" type="title"/>
          </p:nvPr>
        </p:nvSpPr>
        <p:spPr>
          <a:xfrm>
            <a:off x="1742271" y="3809663"/>
            <a:ext cx="2743200" cy="365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1" name="Google Shape;121;p22"/>
          <p:cNvSpPr txBox="1"/>
          <p:nvPr>
            <p:ph idx="9" type="subTitle"/>
          </p:nvPr>
        </p:nvSpPr>
        <p:spPr>
          <a:xfrm>
            <a:off x="1742271" y="4172388"/>
            <a:ext cx="2743200" cy="27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2" name="Google Shape;122;p22"/>
          <p:cNvSpPr txBox="1"/>
          <p:nvPr>
            <p:ph idx="13" type="title"/>
          </p:nvPr>
        </p:nvSpPr>
        <p:spPr>
          <a:xfrm>
            <a:off x="5680810" y="3809675"/>
            <a:ext cx="2743200" cy="365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3" name="Google Shape;123;p22"/>
          <p:cNvSpPr txBox="1"/>
          <p:nvPr>
            <p:ph idx="14" type="subTitle"/>
          </p:nvPr>
        </p:nvSpPr>
        <p:spPr>
          <a:xfrm>
            <a:off x="5680810" y="4175375"/>
            <a:ext cx="2743200" cy="27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 name="Google Shape;124;p22"/>
          <p:cNvSpPr txBox="1"/>
          <p:nvPr>
            <p:ph idx="15" type="title"/>
          </p:nvPr>
        </p:nvSpPr>
        <p:spPr>
          <a:xfrm>
            <a:off x="720000" y="439153"/>
            <a:ext cx="7704000" cy="457200"/>
          </a:xfrm>
          <a:prstGeom prst="rect">
            <a:avLst/>
          </a:prstGeom>
        </p:spPr>
        <p:txBody>
          <a:bodyPr anchorCtr="0" anchor="t" bIns="0" lIns="0" spcFirstLastPara="1" rIns="0" wrap="square" tIns="0">
            <a:noAutofit/>
          </a:bodyPr>
          <a:lstStyle>
            <a:lvl1pPr lvl="0" rtl="0">
              <a:spcBef>
                <a:spcPts val="0"/>
              </a:spcBef>
              <a:spcAft>
                <a:spcPts val="0"/>
              </a:spcAft>
              <a:buSzPts val="3500"/>
              <a:buNone/>
              <a:defRPr b="1">
                <a:latin typeface="Cormorant Garamond"/>
                <a:ea typeface="Cormorant Garamond"/>
                <a:cs typeface="Cormorant Garamond"/>
                <a:sym typeface="Cormorant Garamon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solidFill>
          <a:schemeClr val="dk2"/>
        </a:solidFill>
      </p:bgPr>
    </p:bg>
    <p:spTree>
      <p:nvGrpSpPr>
        <p:cNvPr id="125" name="Shape 125"/>
        <p:cNvGrpSpPr/>
        <p:nvPr/>
      </p:nvGrpSpPr>
      <p:grpSpPr>
        <a:xfrm>
          <a:off x="0" y="0"/>
          <a:ext cx="0" cy="0"/>
          <a:chOff x="0" y="0"/>
          <a:chExt cx="0" cy="0"/>
        </a:xfrm>
      </p:grpSpPr>
      <p:sp>
        <p:nvSpPr>
          <p:cNvPr id="126" name="Google Shape;126;p23"/>
          <p:cNvSpPr txBox="1"/>
          <p:nvPr>
            <p:ph hasCustomPrompt="1" type="title"/>
          </p:nvPr>
        </p:nvSpPr>
        <p:spPr>
          <a:xfrm>
            <a:off x="2057400" y="540000"/>
            <a:ext cx="5029200" cy="82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000">
                <a:solidFill>
                  <a:schemeClr val="lt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27" name="Google Shape;127;p23"/>
          <p:cNvSpPr txBox="1"/>
          <p:nvPr>
            <p:ph idx="1" type="subTitle"/>
          </p:nvPr>
        </p:nvSpPr>
        <p:spPr>
          <a:xfrm>
            <a:off x="2057400" y="1362900"/>
            <a:ext cx="5029200" cy="27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8" name="Google Shape;128;p23"/>
          <p:cNvSpPr txBox="1"/>
          <p:nvPr>
            <p:ph hasCustomPrompt="1" idx="2" type="title"/>
          </p:nvPr>
        </p:nvSpPr>
        <p:spPr>
          <a:xfrm>
            <a:off x="2057400" y="2023188"/>
            <a:ext cx="5029200" cy="82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000">
                <a:solidFill>
                  <a:schemeClr val="lt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29" name="Google Shape;129;p23"/>
          <p:cNvSpPr txBox="1"/>
          <p:nvPr>
            <p:ph idx="3" type="subTitle"/>
          </p:nvPr>
        </p:nvSpPr>
        <p:spPr>
          <a:xfrm>
            <a:off x="2057400" y="2846088"/>
            <a:ext cx="5029200" cy="27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0" name="Google Shape;130;p23"/>
          <p:cNvSpPr txBox="1"/>
          <p:nvPr>
            <p:ph hasCustomPrompt="1" idx="4" type="title"/>
          </p:nvPr>
        </p:nvSpPr>
        <p:spPr>
          <a:xfrm>
            <a:off x="2057400" y="3506388"/>
            <a:ext cx="5029200" cy="822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000">
                <a:solidFill>
                  <a:schemeClr val="lt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31" name="Google Shape;131;p23"/>
          <p:cNvSpPr txBox="1"/>
          <p:nvPr>
            <p:ph idx="5" type="subTitle"/>
          </p:nvPr>
        </p:nvSpPr>
        <p:spPr>
          <a:xfrm>
            <a:off x="2057400" y="4329288"/>
            <a:ext cx="5029200" cy="27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2" name="Google Shape;132;p23"/>
          <p:cNvSpPr/>
          <p:nvPr/>
        </p:nvSpPr>
        <p:spPr>
          <a:xfrm>
            <a:off x="452168" y="278000"/>
            <a:ext cx="860375" cy="4429975"/>
          </a:xfrm>
          <a:custGeom>
            <a:rect b="b" l="l" r="r" t="t"/>
            <a:pathLst>
              <a:path extrusionOk="0" h="177199" w="34415">
                <a:moveTo>
                  <a:pt x="34415" y="177199"/>
                </a:moveTo>
                <a:cubicBezTo>
                  <a:pt x="13346" y="151921"/>
                  <a:pt x="36151" y="98522"/>
                  <a:pt x="7581" y="82194"/>
                </a:cubicBezTo>
                <a:cubicBezTo>
                  <a:pt x="5522" y="81017"/>
                  <a:pt x="1747" y="81343"/>
                  <a:pt x="570" y="83402"/>
                </a:cubicBezTo>
                <a:cubicBezTo>
                  <a:pt x="-1363" y="86783"/>
                  <a:pt x="2165" y="91878"/>
                  <a:pt x="5405" y="94039"/>
                </a:cubicBezTo>
                <a:cubicBezTo>
                  <a:pt x="10074" y="97152"/>
                  <a:pt x="18180" y="89890"/>
                  <a:pt x="19185" y="84369"/>
                </a:cubicBezTo>
                <a:cubicBezTo>
                  <a:pt x="22192" y="67852"/>
                  <a:pt x="22086" y="50875"/>
                  <a:pt x="22086" y="34086"/>
                </a:cubicBezTo>
                <a:cubicBezTo>
                  <a:pt x="22086" y="22031"/>
                  <a:pt x="22981" y="4480"/>
                  <a:pt x="34173" y="0"/>
                </a:cubicBezTo>
              </a:path>
            </a:pathLst>
          </a:custGeom>
          <a:noFill/>
          <a:ln cap="flat" cmpd="sng" w="19050">
            <a:solidFill>
              <a:schemeClr val="lt1"/>
            </a:solidFill>
            <a:prstDash val="solid"/>
            <a:round/>
            <a:headEnd len="med" w="med" type="none"/>
            <a:tailEnd len="med" w="med" type="none"/>
          </a:ln>
        </p:spPr>
      </p:sp>
      <p:sp>
        <p:nvSpPr>
          <p:cNvPr id="133" name="Google Shape;133;p23"/>
          <p:cNvSpPr/>
          <p:nvPr/>
        </p:nvSpPr>
        <p:spPr>
          <a:xfrm rot="10800000">
            <a:off x="7831443" y="278000"/>
            <a:ext cx="860375" cy="4429975"/>
          </a:xfrm>
          <a:custGeom>
            <a:rect b="b" l="l" r="r" t="t"/>
            <a:pathLst>
              <a:path extrusionOk="0" h="177199" w="34415">
                <a:moveTo>
                  <a:pt x="34415" y="177199"/>
                </a:moveTo>
                <a:cubicBezTo>
                  <a:pt x="13346" y="151921"/>
                  <a:pt x="36151" y="98522"/>
                  <a:pt x="7581" y="82194"/>
                </a:cubicBezTo>
                <a:cubicBezTo>
                  <a:pt x="5522" y="81017"/>
                  <a:pt x="1747" y="81343"/>
                  <a:pt x="570" y="83402"/>
                </a:cubicBezTo>
                <a:cubicBezTo>
                  <a:pt x="-1363" y="86783"/>
                  <a:pt x="2165" y="91878"/>
                  <a:pt x="5405" y="94039"/>
                </a:cubicBezTo>
                <a:cubicBezTo>
                  <a:pt x="10074" y="97152"/>
                  <a:pt x="18180" y="89890"/>
                  <a:pt x="19185" y="84369"/>
                </a:cubicBezTo>
                <a:cubicBezTo>
                  <a:pt x="22192" y="67852"/>
                  <a:pt x="22086" y="50875"/>
                  <a:pt x="22086" y="34086"/>
                </a:cubicBezTo>
                <a:cubicBezTo>
                  <a:pt x="22086" y="22031"/>
                  <a:pt x="22981" y="4480"/>
                  <a:pt x="34173" y="0"/>
                </a:cubicBezTo>
              </a:path>
            </a:pathLst>
          </a:custGeom>
          <a:noFill/>
          <a:ln cap="flat" cmpd="sng" w="19050">
            <a:solidFill>
              <a:schemeClr val="lt1"/>
            </a:solidFill>
            <a:prstDash val="solid"/>
            <a:round/>
            <a:headEnd len="med" w="med" type="none"/>
            <a:tailEnd len="med" w="med" type="none"/>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34" name="Shape 134"/>
        <p:cNvGrpSpPr/>
        <p:nvPr/>
      </p:nvGrpSpPr>
      <p:grpSpPr>
        <a:xfrm>
          <a:off x="0" y="0"/>
          <a:ext cx="0" cy="0"/>
          <a:chOff x="0" y="0"/>
          <a:chExt cx="0" cy="0"/>
        </a:xfrm>
      </p:grpSpPr>
      <p:sp>
        <p:nvSpPr>
          <p:cNvPr id="135" name="Google Shape;135;p24"/>
          <p:cNvSpPr txBox="1"/>
          <p:nvPr>
            <p:ph type="ctrTitle"/>
          </p:nvPr>
        </p:nvSpPr>
        <p:spPr>
          <a:xfrm>
            <a:off x="2429950" y="540000"/>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6" name="Google Shape;136;p24"/>
          <p:cNvSpPr txBox="1"/>
          <p:nvPr>
            <p:ph idx="1" type="subTitle"/>
          </p:nvPr>
        </p:nvSpPr>
        <p:spPr>
          <a:xfrm>
            <a:off x="2894100" y="1537800"/>
            <a:ext cx="3355800" cy="1463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37" name="Google Shape;137;p24"/>
          <p:cNvSpPr txBox="1"/>
          <p:nvPr/>
        </p:nvSpPr>
        <p:spPr>
          <a:xfrm>
            <a:off x="1466750" y="3872100"/>
            <a:ext cx="6210600" cy="36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200">
                <a:solidFill>
                  <a:schemeClr val="dk1"/>
                </a:solidFill>
                <a:latin typeface="Source Sans Pro"/>
                <a:ea typeface="Source Sans Pro"/>
                <a:cs typeface="Source Sans Pro"/>
                <a:sym typeface="Source Sans Pro"/>
              </a:rPr>
              <a:t>CREDITS: This presentation template was created by </a:t>
            </a:r>
            <a:r>
              <a:rPr lang="en" sz="1200">
                <a:solidFill>
                  <a:schemeClr val="dk1"/>
                </a:solidFill>
                <a:uFill>
                  <a:noFill/>
                </a:uFill>
                <a:latin typeface="Source Sans Pro"/>
                <a:ea typeface="Source Sans Pro"/>
                <a:cs typeface="Source Sans Pro"/>
                <a:sym typeface="Source Sans Pro"/>
                <a:hlinkClick r:id="rId2">
                  <a:extLst>
                    <a:ext uri="{A12FA001-AC4F-418D-AE19-62706E023703}">
                      <ahyp:hlinkClr val="tx"/>
                    </a:ext>
                  </a:extLst>
                </a:hlinkClick>
              </a:rPr>
              <a:t>Slidesgo</a:t>
            </a:r>
            <a:r>
              <a:rPr lang="en" sz="1200">
                <a:solidFill>
                  <a:schemeClr val="dk1"/>
                </a:solidFill>
                <a:latin typeface="Source Sans Pro"/>
                <a:ea typeface="Source Sans Pro"/>
                <a:cs typeface="Source Sans Pro"/>
                <a:sym typeface="Source Sans Pro"/>
              </a:rPr>
              <a:t>, including icons by </a:t>
            </a:r>
            <a:r>
              <a:rPr lang="en" sz="1200">
                <a:solidFill>
                  <a:schemeClr val="dk1"/>
                </a:solidFill>
                <a:uFill>
                  <a:noFill/>
                </a:uFill>
                <a:latin typeface="Source Sans Pro"/>
                <a:ea typeface="Source Sans Pro"/>
                <a:cs typeface="Source Sans Pro"/>
                <a:sym typeface="Source Sans Pro"/>
                <a:hlinkClick r:id="rId3">
                  <a:extLst>
                    <a:ext uri="{A12FA001-AC4F-418D-AE19-62706E023703}">
                      <ahyp:hlinkClr val="tx"/>
                    </a:ext>
                  </a:extLst>
                </a:hlinkClick>
              </a:rPr>
              <a:t>Flaticon</a:t>
            </a:r>
            <a:r>
              <a:rPr lang="en" sz="1200">
                <a:solidFill>
                  <a:schemeClr val="dk1"/>
                </a:solidFill>
                <a:latin typeface="Source Sans Pro"/>
                <a:ea typeface="Source Sans Pro"/>
                <a:cs typeface="Source Sans Pro"/>
                <a:sym typeface="Source Sans Pro"/>
              </a:rPr>
              <a:t>, and infographics &amp; images by </a:t>
            </a:r>
            <a:r>
              <a:rPr lang="en" sz="1200">
                <a:solidFill>
                  <a:schemeClr val="dk1"/>
                </a:solidFill>
                <a:uFill>
                  <a:noFill/>
                </a:uFill>
                <a:latin typeface="Source Sans Pro"/>
                <a:ea typeface="Source Sans Pro"/>
                <a:cs typeface="Source Sans Pro"/>
                <a:sym typeface="Source Sans Pro"/>
                <a:hlinkClick r:id="rId4">
                  <a:extLst>
                    <a:ext uri="{A12FA001-AC4F-418D-AE19-62706E023703}">
                      <ahyp:hlinkClr val="tx"/>
                    </a:ext>
                  </a:extLst>
                </a:hlinkClick>
              </a:rPr>
              <a:t>Freepik</a:t>
            </a:r>
            <a:endParaRPr sz="12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38" name="Shape 13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16" name="Shape 16"/>
        <p:cNvGrpSpPr/>
        <p:nvPr/>
      </p:nvGrpSpPr>
      <p:grpSpPr>
        <a:xfrm>
          <a:off x="0" y="0"/>
          <a:ext cx="0" cy="0"/>
          <a:chOff x="0" y="0"/>
          <a:chExt cx="0" cy="0"/>
        </a:xfrm>
      </p:grpSpPr>
      <p:sp>
        <p:nvSpPr>
          <p:cNvPr id="17" name="Google Shape;17;p4"/>
          <p:cNvSpPr txBox="1"/>
          <p:nvPr>
            <p:ph idx="1" type="body"/>
          </p:nvPr>
        </p:nvSpPr>
        <p:spPr>
          <a:xfrm>
            <a:off x="720000" y="1187100"/>
            <a:ext cx="77040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lt1"/>
              </a:buClr>
              <a:buSzPts val="1200"/>
              <a:buAutoNum type="arabicPeriod"/>
              <a:defRPr sz="1200">
                <a:solidFill>
                  <a:schemeClr val="lt1"/>
                </a:solidFill>
              </a:defRPr>
            </a:lvl1pPr>
            <a:lvl2pPr indent="-304800" lvl="1" marL="914400" rtl="0">
              <a:lnSpc>
                <a:spcPct val="115000"/>
              </a:lnSpc>
              <a:spcBef>
                <a:spcPts val="0"/>
              </a:spcBef>
              <a:spcAft>
                <a:spcPts val="0"/>
              </a:spcAft>
              <a:buClr>
                <a:schemeClr val="lt1"/>
              </a:buClr>
              <a:buSzPts val="1200"/>
              <a:buFont typeface="Roboto Condensed Light"/>
              <a:buAutoNum type="alphaLcPeriod"/>
              <a:defRPr>
                <a:solidFill>
                  <a:schemeClr val="lt1"/>
                </a:solidFill>
              </a:defRPr>
            </a:lvl2pPr>
            <a:lvl3pPr indent="-304800" lvl="2" marL="1371600" rtl="0">
              <a:lnSpc>
                <a:spcPct val="115000"/>
              </a:lnSpc>
              <a:spcBef>
                <a:spcPts val="0"/>
              </a:spcBef>
              <a:spcAft>
                <a:spcPts val="0"/>
              </a:spcAft>
              <a:buClr>
                <a:schemeClr val="lt1"/>
              </a:buClr>
              <a:buSzPts val="1200"/>
              <a:buFont typeface="Roboto Condensed Light"/>
              <a:buAutoNum type="romanLcPeriod"/>
              <a:defRPr>
                <a:solidFill>
                  <a:schemeClr val="lt1"/>
                </a:solidFill>
              </a:defRPr>
            </a:lvl3pPr>
            <a:lvl4pPr indent="-304800" lvl="3" marL="1828800" rtl="0">
              <a:lnSpc>
                <a:spcPct val="115000"/>
              </a:lnSpc>
              <a:spcBef>
                <a:spcPts val="0"/>
              </a:spcBef>
              <a:spcAft>
                <a:spcPts val="0"/>
              </a:spcAft>
              <a:buClr>
                <a:schemeClr val="lt1"/>
              </a:buClr>
              <a:buSzPts val="1200"/>
              <a:buFont typeface="Roboto Condensed Light"/>
              <a:buAutoNum type="arabicPeriod"/>
              <a:defRPr>
                <a:solidFill>
                  <a:schemeClr val="lt1"/>
                </a:solidFill>
              </a:defRPr>
            </a:lvl4pPr>
            <a:lvl5pPr indent="-304800" lvl="4" marL="2286000" rtl="0">
              <a:lnSpc>
                <a:spcPct val="115000"/>
              </a:lnSpc>
              <a:spcBef>
                <a:spcPts val="0"/>
              </a:spcBef>
              <a:spcAft>
                <a:spcPts val="0"/>
              </a:spcAft>
              <a:buClr>
                <a:schemeClr val="lt1"/>
              </a:buClr>
              <a:buSzPts val="1200"/>
              <a:buFont typeface="Roboto Condensed Light"/>
              <a:buAutoNum type="alphaLcPeriod"/>
              <a:defRPr>
                <a:solidFill>
                  <a:schemeClr val="lt1"/>
                </a:solidFill>
              </a:defRPr>
            </a:lvl5pPr>
            <a:lvl6pPr indent="-304800" lvl="5" marL="2743200" rtl="0">
              <a:lnSpc>
                <a:spcPct val="115000"/>
              </a:lnSpc>
              <a:spcBef>
                <a:spcPts val="0"/>
              </a:spcBef>
              <a:spcAft>
                <a:spcPts val="0"/>
              </a:spcAft>
              <a:buClr>
                <a:schemeClr val="lt1"/>
              </a:buClr>
              <a:buSzPts val="1200"/>
              <a:buFont typeface="Roboto Condensed Light"/>
              <a:buAutoNum type="romanLcPeriod"/>
              <a:defRPr>
                <a:solidFill>
                  <a:schemeClr val="lt1"/>
                </a:solidFill>
              </a:defRPr>
            </a:lvl6pPr>
            <a:lvl7pPr indent="-304800" lvl="6" marL="3200400" rtl="0">
              <a:lnSpc>
                <a:spcPct val="115000"/>
              </a:lnSpc>
              <a:spcBef>
                <a:spcPts val="0"/>
              </a:spcBef>
              <a:spcAft>
                <a:spcPts val="0"/>
              </a:spcAft>
              <a:buClr>
                <a:schemeClr val="lt1"/>
              </a:buClr>
              <a:buSzPts val="1200"/>
              <a:buFont typeface="Roboto Condensed Light"/>
              <a:buAutoNum type="arabicPeriod"/>
              <a:defRPr>
                <a:solidFill>
                  <a:schemeClr val="lt1"/>
                </a:solidFill>
              </a:defRPr>
            </a:lvl7pPr>
            <a:lvl8pPr indent="-304800" lvl="7" marL="3657600" rtl="0">
              <a:lnSpc>
                <a:spcPct val="115000"/>
              </a:lnSpc>
              <a:spcBef>
                <a:spcPts val="0"/>
              </a:spcBef>
              <a:spcAft>
                <a:spcPts val="0"/>
              </a:spcAft>
              <a:buClr>
                <a:schemeClr val="lt1"/>
              </a:buClr>
              <a:buSzPts val="1200"/>
              <a:buFont typeface="Roboto Condensed Light"/>
              <a:buAutoNum type="alphaLcPeriod"/>
              <a:defRPr>
                <a:solidFill>
                  <a:schemeClr val="lt1"/>
                </a:solidFill>
              </a:defRPr>
            </a:lvl8pPr>
            <a:lvl9pPr indent="-304800" lvl="8" marL="4114800" rtl="0">
              <a:lnSpc>
                <a:spcPct val="115000"/>
              </a:lnSpc>
              <a:spcBef>
                <a:spcPts val="0"/>
              </a:spcBef>
              <a:spcAft>
                <a:spcPts val="0"/>
              </a:spcAft>
              <a:buClr>
                <a:schemeClr val="lt1"/>
              </a:buClr>
              <a:buSzPts val="1200"/>
              <a:buFont typeface="Roboto Condensed Light"/>
              <a:buAutoNum type="romanLcPeriod"/>
              <a:defRPr>
                <a:solidFill>
                  <a:schemeClr val="lt1"/>
                </a:solidFill>
              </a:defRPr>
            </a:lvl9pPr>
          </a:lstStyle>
          <a:p/>
        </p:txBody>
      </p:sp>
      <p:sp>
        <p:nvSpPr>
          <p:cNvPr id="18" name="Google Shape;18;p4"/>
          <p:cNvSpPr txBox="1"/>
          <p:nvPr>
            <p:ph type="title"/>
          </p:nvPr>
        </p:nvSpPr>
        <p:spPr>
          <a:xfrm>
            <a:off x="720000" y="439150"/>
            <a:ext cx="7704000" cy="457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idx="1" type="subTitle"/>
          </p:nvPr>
        </p:nvSpPr>
        <p:spPr>
          <a:xfrm>
            <a:off x="1192200" y="3201025"/>
            <a:ext cx="2907600" cy="457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000">
                <a:latin typeface="Abril Fatface"/>
                <a:ea typeface="Abril Fatface"/>
                <a:cs typeface="Abril Fatface"/>
                <a:sym typeface="Abril Fatfac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1" name="Google Shape;21;p5"/>
          <p:cNvSpPr txBox="1"/>
          <p:nvPr>
            <p:ph idx="2" type="subTitle"/>
          </p:nvPr>
        </p:nvSpPr>
        <p:spPr>
          <a:xfrm>
            <a:off x="5044200" y="3201025"/>
            <a:ext cx="2907600" cy="45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000">
                <a:latin typeface="Abril Fatface"/>
                <a:ea typeface="Abril Fatface"/>
                <a:cs typeface="Abril Fatface"/>
                <a:sym typeface="Abril Fatface"/>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2" name="Google Shape;22;p5"/>
          <p:cNvSpPr txBox="1"/>
          <p:nvPr>
            <p:ph idx="3" type="subTitle"/>
          </p:nvPr>
        </p:nvSpPr>
        <p:spPr>
          <a:xfrm>
            <a:off x="1192200" y="3658225"/>
            <a:ext cx="29076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 name="Google Shape;23;p5"/>
          <p:cNvSpPr txBox="1"/>
          <p:nvPr>
            <p:ph idx="4" type="subTitle"/>
          </p:nvPr>
        </p:nvSpPr>
        <p:spPr>
          <a:xfrm>
            <a:off x="5044200" y="3658225"/>
            <a:ext cx="29076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 name="Google Shape;24;p5"/>
          <p:cNvSpPr txBox="1"/>
          <p:nvPr>
            <p:ph type="title"/>
          </p:nvPr>
        </p:nvSpPr>
        <p:spPr>
          <a:xfrm>
            <a:off x="720000" y="438912"/>
            <a:ext cx="7704000" cy="4572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720000" y="439150"/>
            <a:ext cx="7703400" cy="457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idx="1" type="body"/>
          </p:nvPr>
        </p:nvSpPr>
        <p:spPr>
          <a:xfrm>
            <a:off x="720000" y="1152475"/>
            <a:ext cx="3322200" cy="3416400"/>
          </a:xfrm>
          <a:prstGeom prst="rect">
            <a:avLst/>
          </a:prstGeom>
        </p:spPr>
        <p:txBody>
          <a:bodyPr anchorCtr="0" anchor="t" bIns="91425" lIns="91425" spcFirstLastPara="1" rIns="91425" wrap="square" tIns="91425">
            <a:noAutofit/>
          </a:bodyPr>
          <a:lstStyle>
            <a:lvl1pPr indent="-279400" lvl="0" marL="457200" rtl="0">
              <a:lnSpc>
                <a:spcPct val="100000"/>
              </a:lnSpc>
              <a:spcBef>
                <a:spcPts val="0"/>
              </a:spcBef>
              <a:spcAft>
                <a:spcPts val="0"/>
              </a:spcAft>
              <a:buClr>
                <a:srgbClr val="999999"/>
              </a:buClr>
              <a:buSzPts val="800"/>
              <a:buFont typeface="Open Sans"/>
              <a:buChar char="●"/>
              <a:defRPr sz="1400">
                <a:solidFill>
                  <a:srgbClr val="434343"/>
                </a:solidFill>
              </a:defRPr>
            </a:lvl1pPr>
            <a:lvl2pPr indent="-279400" lvl="1" marL="914400" rtl="0">
              <a:lnSpc>
                <a:spcPct val="115000"/>
              </a:lnSpc>
              <a:spcBef>
                <a:spcPts val="0"/>
              </a:spcBef>
              <a:spcAft>
                <a:spcPts val="0"/>
              </a:spcAft>
              <a:buClr>
                <a:srgbClr val="999999"/>
              </a:buClr>
              <a:buSzPts val="800"/>
              <a:buFont typeface="Open Sans"/>
              <a:buChar char="○"/>
              <a:defRPr>
                <a:solidFill>
                  <a:srgbClr val="434343"/>
                </a:solidFill>
              </a:defRPr>
            </a:lvl2pPr>
            <a:lvl3pPr indent="-279400" lvl="2" marL="1371600" rtl="0">
              <a:lnSpc>
                <a:spcPct val="115000"/>
              </a:lnSpc>
              <a:spcBef>
                <a:spcPts val="0"/>
              </a:spcBef>
              <a:spcAft>
                <a:spcPts val="0"/>
              </a:spcAft>
              <a:buClr>
                <a:srgbClr val="999999"/>
              </a:buClr>
              <a:buSzPts val="800"/>
              <a:buFont typeface="Open Sans"/>
              <a:buChar char="■"/>
              <a:defRPr>
                <a:solidFill>
                  <a:srgbClr val="434343"/>
                </a:solidFill>
              </a:defRPr>
            </a:lvl3pPr>
            <a:lvl4pPr indent="-279400" lvl="3" marL="1828800" rtl="0">
              <a:lnSpc>
                <a:spcPct val="115000"/>
              </a:lnSpc>
              <a:spcBef>
                <a:spcPts val="0"/>
              </a:spcBef>
              <a:spcAft>
                <a:spcPts val="0"/>
              </a:spcAft>
              <a:buClr>
                <a:srgbClr val="999999"/>
              </a:buClr>
              <a:buSzPts val="800"/>
              <a:buFont typeface="Open Sans"/>
              <a:buChar char="●"/>
              <a:defRPr>
                <a:solidFill>
                  <a:srgbClr val="434343"/>
                </a:solidFill>
              </a:defRPr>
            </a:lvl4pPr>
            <a:lvl5pPr indent="-304800" lvl="4" marL="2286000" rtl="0">
              <a:lnSpc>
                <a:spcPct val="115000"/>
              </a:lnSpc>
              <a:spcBef>
                <a:spcPts val="0"/>
              </a:spcBef>
              <a:spcAft>
                <a:spcPts val="0"/>
              </a:spcAft>
              <a:buClr>
                <a:srgbClr val="999999"/>
              </a:buClr>
              <a:buSzPts val="1200"/>
              <a:buFont typeface="Open Sans"/>
              <a:buChar char="○"/>
              <a:defRPr>
                <a:solidFill>
                  <a:srgbClr val="434343"/>
                </a:solidFill>
              </a:defRPr>
            </a:lvl5pPr>
            <a:lvl6pPr indent="-304800" lvl="5" marL="2743200" rtl="0">
              <a:lnSpc>
                <a:spcPct val="115000"/>
              </a:lnSpc>
              <a:spcBef>
                <a:spcPts val="0"/>
              </a:spcBef>
              <a:spcAft>
                <a:spcPts val="0"/>
              </a:spcAft>
              <a:buClr>
                <a:srgbClr val="999999"/>
              </a:buClr>
              <a:buSzPts val="1200"/>
              <a:buFont typeface="Open Sans"/>
              <a:buChar char="■"/>
              <a:defRPr>
                <a:solidFill>
                  <a:srgbClr val="434343"/>
                </a:solidFill>
              </a:defRPr>
            </a:lvl6pPr>
            <a:lvl7pPr indent="-273050" lvl="6" marL="3200400" rtl="0">
              <a:lnSpc>
                <a:spcPct val="115000"/>
              </a:lnSpc>
              <a:spcBef>
                <a:spcPts val="0"/>
              </a:spcBef>
              <a:spcAft>
                <a:spcPts val="0"/>
              </a:spcAft>
              <a:buClr>
                <a:srgbClr val="999999"/>
              </a:buClr>
              <a:buSzPts val="700"/>
              <a:buFont typeface="Open Sans"/>
              <a:buChar char="●"/>
              <a:defRPr>
                <a:solidFill>
                  <a:srgbClr val="434343"/>
                </a:solidFill>
              </a:defRPr>
            </a:lvl7pPr>
            <a:lvl8pPr indent="-273050" lvl="7" marL="3657600" rtl="0">
              <a:lnSpc>
                <a:spcPct val="115000"/>
              </a:lnSpc>
              <a:spcBef>
                <a:spcPts val="0"/>
              </a:spcBef>
              <a:spcAft>
                <a:spcPts val="0"/>
              </a:spcAft>
              <a:buClr>
                <a:srgbClr val="999999"/>
              </a:buClr>
              <a:buSzPts val="700"/>
              <a:buFont typeface="Open Sans"/>
              <a:buChar char="○"/>
              <a:defRPr>
                <a:solidFill>
                  <a:srgbClr val="434343"/>
                </a:solidFill>
              </a:defRPr>
            </a:lvl8pPr>
            <a:lvl9pPr indent="-266700" lvl="8" marL="4114800" rtl="0">
              <a:lnSpc>
                <a:spcPct val="115000"/>
              </a:lnSpc>
              <a:spcBef>
                <a:spcPts val="0"/>
              </a:spcBef>
              <a:spcAft>
                <a:spcPts val="0"/>
              </a:spcAft>
              <a:buClr>
                <a:srgbClr val="999999"/>
              </a:buClr>
              <a:buSzPts val="600"/>
              <a:buFont typeface="Open Sans"/>
              <a:buChar char="■"/>
              <a:defRPr>
                <a:solidFill>
                  <a:srgbClr val="434343"/>
                </a:solidFill>
              </a:defRPr>
            </a:lvl9pPr>
          </a:lstStyle>
          <a:p/>
        </p:txBody>
      </p:sp>
      <p:sp>
        <p:nvSpPr>
          <p:cNvPr id="29" name="Google Shape;29;p7"/>
          <p:cNvSpPr txBox="1"/>
          <p:nvPr>
            <p:ph type="title"/>
          </p:nvPr>
        </p:nvSpPr>
        <p:spPr>
          <a:xfrm>
            <a:off x="720000" y="439153"/>
            <a:ext cx="7704000" cy="4572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0" name="Shape 30"/>
        <p:cNvGrpSpPr/>
        <p:nvPr/>
      </p:nvGrpSpPr>
      <p:grpSpPr>
        <a:xfrm>
          <a:off x="0" y="0"/>
          <a:ext cx="0" cy="0"/>
          <a:chOff x="0" y="0"/>
          <a:chExt cx="0" cy="0"/>
        </a:xfrm>
      </p:grpSpPr>
      <p:sp>
        <p:nvSpPr>
          <p:cNvPr id="31" name="Google Shape;31;p8"/>
          <p:cNvSpPr txBox="1"/>
          <p:nvPr>
            <p:ph type="title"/>
          </p:nvPr>
        </p:nvSpPr>
        <p:spPr>
          <a:xfrm>
            <a:off x="720000" y="1245899"/>
            <a:ext cx="7704000" cy="26517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6000"/>
              <a:buNone/>
              <a:defRPr sz="10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32" name="Google Shape;32;p8"/>
          <p:cNvSpPr/>
          <p:nvPr/>
        </p:nvSpPr>
        <p:spPr>
          <a:xfrm>
            <a:off x="4343375" y="311400"/>
            <a:ext cx="457200" cy="457200"/>
          </a:xfrm>
          <a:prstGeom prst="star12">
            <a:avLst>
              <a:gd fmla="val 30332"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8"/>
          <p:cNvGrpSpPr/>
          <p:nvPr/>
        </p:nvGrpSpPr>
        <p:grpSpPr>
          <a:xfrm>
            <a:off x="568822" y="2661750"/>
            <a:ext cx="8006350" cy="2269625"/>
            <a:chOff x="554972" y="2661750"/>
            <a:chExt cx="8006350" cy="2269625"/>
          </a:xfrm>
        </p:grpSpPr>
        <p:sp>
          <p:nvSpPr>
            <p:cNvPr id="34" name="Google Shape;34;p8"/>
            <p:cNvSpPr/>
            <p:nvPr/>
          </p:nvSpPr>
          <p:spPr>
            <a:xfrm>
              <a:off x="554972" y="2661750"/>
              <a:ext cx="2113400" cy="2269625"/>
            </a:xfrm>
            <a:custGeom>
              <a:rect b="b" l="l" r="r" t="t"/>
              <a:pathLst>
                <a:path extrusionOk="0" h="90785" w="84536">
                  <a:moveTo>
                    <a:pt x="8788" y="0"/>
                  </a:moveTo>
                  <a:cubicBezTo>
                    <a:pt x="2553" y="18715"/>
                    <a:pt x="-1156" y="40348"/>
                    <a:pt x="5081" y="59062"/>
                  </a:cubicBezTo>
                  <a:cubicBezTo>
                    <a:pt x="8376" y="68948"/>
                    <a:pt x="13863" y="94421"/>
                    <a:pt x="4286" y="90314"/>
                  </a:cubicBezTo>
                  <a:cubicBezTo>
                    <a:pt x="164" y="88546"/>
                    <a:pt x="-1504" y="79990"/>
                    <a:pt x="1902" y="77071"/>
                  </a:cubicBezTo>
                  <a:cubicBezTo>
                    <a:pt x="6733" y="72931"/>
                    <a:pt x="14733" y="75029"/>
                    <a:pt x="20972" y="76277"/>
                  </a:cubicBezTo>
                  <a:cubicBezTo>
                    <a:pt x="41751" y="80435"/>
                    <a:pt x="65969" y="85431"/>
                    <a:pt x="84536" y="75217"/>
                  </a:cubicBezTo>
                </a:path>
              </a:pathLst>
            </a:custGeom>
            <a:noFill/>
            <a:ln cap="flat" cmpd="sng" w="19050">
              <a:solidFill>
                <a:schemeClr val="lt1"/>
              </a:solidFill>
              <a:prstDash val="solid"/>
              <a:round/>
              <a:headEnd len="med" w="med" type="none"/>
              <a:tailEnd len="med" w="med" type="none"/>
            </a:ln>
          </p:spPr>
        </p:sp>
        <p:sp>
          <p:nvSpPr>
            <p:cNvPr id="35" name="Google Shape;35;p8"/>
            <p:cNvSpPr/>
            <p:nvPr/>
          </p:nvSpPr>
          <p:spPr>
            <a:xfrm flipH="1">
              <a:off x="6447922" y="2661750"/>
              <a:ext cx="2113400" cy="2269625"/>
            </a:xfrm>
            <a:custGeom>
              <a:rect b="b" l="l" r="r" t="t"/>
              <a:pathLst>
                <a:path extrusionOk="0" h="90785" w="84536">
                  <a:moveTo>
                    <a:pt x="8788" y="0"/>
                  </a:moveTo>
                  <a:cubicBezTo>
                    <a:pt x="2553" y="18715"/>
                    <a:pt x="-1156" y="40348"/>
                    <a:pt x="5081" y="59062"/>
                  </a:cubicBezTo>
                  <a:cubicBezTo>
                    <a:pt x="8376" y="68948"/>
                    <a:pt x="13863" y="94421"/>
                    <a:pt x="4286" y="90314"/>
                  </a:cubicBezTo>
                  <a:cubicBezTo>
                    <a:pt x="164" y="88546"/>
                    <a:pt x="-1504" y="79990"/>
                    <a:pt x="1902" y="77071"/>
                  </a:cubicBezTo>
                  <a:cubicBezTo>
                    <a:pt x="6733" y="72931"/>
                    <a:pt x="14733" y="75029"/>
                    <a:pt x="20972" y="76277"/>
                  </a:cubicBezTo>
                  <a:cubicBezTo>
                    <a:pt x="41751" y="80435"/>
                    <a:pt x="65969" y="85431"/>
                    <a:pt x="84536" y="75217"/>
                  </a:cubicBezTo>
                </a:path>
              </a:pathLst>
            </a:custGeom>
            <a:noFill/>
            <a:ln cap="flat" cmpd="sng" w="19050">
              <a:solidFill>
                <a:schemeClr val="lt1"/>
              </a:solidFill>
              <a:prstDash val="solid"/>
              <a:round/>
              <a:headEnd len="med" w="med" type="none"/>
              <a:tailEnd len="med" w="med" type="none"/>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36" name="Shape 36"/>
        <p:cNvGrpSpPr/>
        <p:nvPr/>
      </p:nvGrpSpPr>
      <p:grpSpPr>
        <a:xfrm>
          <a:off x="0" y="0"/>
          <a:ext cx="0" cy="0"/>
          <a:chOff x="0" y="0"/>
          <a:chExt cx="0" cy="0"/>
        </a:xfrm>
      </p:grpSpPr>
      <p:sp>
        <p:nvSpPr>
          <p:cNvPr id="37" name="Google Shape;37;p9"/>
          <p:cNvSpPr txBox="1"/>
          <p:nvPr>
            <p:ph type="title"/>
          </p:nvPr>
        </p:nvSpPr>
        <p:spPr>
          <a:xfrm>
            <a:off x="720000" y="1300650"/>
            <a:ext cx="7704000" cy="1828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100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8" name="Google Shape;38;p9"/>
          <p:cNvSpPr txBox="1"/>
          <p:nvPr>
            <p:ph idx="1" type="subTitle"/>
          </p:nvPr>
        </p:nvSpPr>
        <p:spPr>
          <a:xfrm>
            <a:off x="1828800" y="3129450"/>
            <a:ext cx="54864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 name="Google Shape;39;p9"/>
          <p:cNvSpPr/>
          <p:nvPr/>
        </p:nvSpPr>
        <p:spPr>
          <a:xfrm flipH="1" rot="-10568211">
            <a:off x="417078" y="1790699"/>
            <a:ext cx="2347351" cy="2756361"/>
          </a:xfrm>
          <a:custGeom>
            <a:rect b="b" l="l" r="r" t="t"/>
            <a:pathLst>
              <a:path extrusionOk="0" h="182609" w="147459">
                <a:moveTo>
                  <a:pt x="0" y="182609"/>
                </a:moveTo>
                <a:cubicBezTo>
                  <a:pt x="18337" y="145898"/>
                  <a:pt x="2009" y="100552"/>
                  <a:pt x="2009" y="59516"/>
                </a:cubicBezTo>
                <a:cubicBezTo>
                  <a:pt x="2009" y="40567"/>
                  <a:pt x="16328" y="23451"/>
                  <a:pt x="16328" y="4502"/>
                </a:cubicBezTo>
                <a:cubicBezTo>
                  <a:pt x="16328" y="1506"/>
                  <a:pt x="10909" y="-973"/>
                  <a:pt x="8290" y="482"/>
                </a:cubicBezTo>
                <a:cubicBezTo>
                  <a:pt x="2390" y="3760"/>
                  <a:pt x="6272" y="17309"/>
                  <a:pt x="12309" y="20328"/>
                </a:cubicBezTo>
                <a:cubicBezTo>
                  <a:pt x="21783" y="25065"/>
                  <a:pt x="33860" y="18526"/>
                  <a:pt x="43459" y="14048"/>
                </a:cubicBezTo>
                <a:cubicBezTo>
                  <a:pt x="57707" y="7401"/>
                  <a:pt x="73754" y="2292"/>
                  <a:pt x="89430" y="3497"/>
                </a:cubicBezTo>
                <a:cubicBezTo>
                  <a:pt x="108912" y="4995"/>
                  <a:pt x="127920" y="11787"/>
                  <a:pt x="147459" y="11787"/>
                </a:cubicBezTo>
              </a:path>
            </a:pathLst>
          </a:custGeom>
          <a:noFill/>
          <a:ln cap="flat" cmpd="sng" w="19050">
            <a:solidFill>
              <a:schemeClr val="lt1"/>
            </a:solidFill>
            <a:prstDash val="solid"/>
            <a:round/>
            <a:headEnd len="med" w="med" type="none"/>
            <a:tailEnd len="med" w="med" type="none"/>
          </a:ln>
        </p:spPr>
      </p:sp>
      <p:sp>
        <p:nvSpPr>
          <p:cNvPr id="40" name="Google Shape;40;p9"/>
          <p:cNvSpPr/>
          <p:nvPr/>
        </p:nvSpPr>
        <p:spPr>
          <a:xfrm flipH="1" rot="231789">
            <a:off x="6246074" y="387351"/>
            <a:ext cx="2347351" cy="2756361"/>
          </a:xfrm>
          <a:custGeom>
            <a:rect b="b" l="l" r="r" t="t"/>
            <a:pathLst>
              <a:path extrusionOk="0" h="182609" w="147459">
                <a:moveTo>
                  <a:pt x="0" y="182609"/>
                </a:moveTo>
                <a:cubicBezTo>
                  <a:pt x="18337" y="145898"/>
                  <a:pt x="2009" y="100552"/>
                  <a:pt x="2009" y="59516"/>
                </a:cubicBezTo>
                <a:cubicBezTo>
                  <a:pt x="2009" y="40567"/>
                  <a:pt x="16328" y="23451"/>
                  <a:pt x="16328" y="4502"/>
                </a:cubicBezTo>
                <a:cubicBezTo>
                  <a:pt x="16328" y="1506"/>
                  <a:pt x="10909" y="-973"/>
                  <a:pt x="8290" y="482"/>
                </a:cubicBezTo>
                <a:cubicBezTo>
                  <a:pt x="2390" y="3760"/>
                  <a:pt x="6272" y="17309"/>
                  <a:pt x="12309" y="20328"/>
                </a:cubicBezTo>
                <a:cubicBezTo>
                  <a:pt x="21783" y="25065"/>
                  <a:pt x="33860" y="18526"/>
                  <a:pt x="43459" y="14048"/>
                </a:cubicBezTo>
                <a:cubicBezTo>
                  <a:pt x="57707" y="7401"/>
                  <a:pt x="73754" y="2292"/>
                  <a:pt x="89430" y="3497"/>
                </a:cubicBezTo>
                <a:cubicBezTo>
                  <a:pt x="108912" y="4995"/>
                  <a:pt x="127920" y="11787"/>
                  <a:pt x="147459" y="11787"/>
                </a:cubicBezTo>
              </a:path>
            </a:pathLst>
          </a:custGeom>
          <a:noFill/>
          <a:ln cap="flat" cmpd="sng" w="19050">
            <a:solidFill>
              <a:schemeClr val="lt1"/>
            </a:solidFill>
            <a:prstDash val="solid"/>
            <a:round/>
            <a:headEnd len="med" w="med" type="none"/>
            <a:tailEnd len="med" w="med" type="none"/>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type="title"/>
          </p:nvPr>
        </p:nvSpPr>
        <p:spPr>
          <a:xfrm>
            <a:off x="720000" y="2085050"/>
            <a:ext cx="4417200" cy="9735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solidFill>
                  <a:schemeClr val="lt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Abril Fatface"/>
              <a:buNone/>
              <a:defRPr i="1" sz="35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3500"/>
              <a:buFont typeface="Abril Fatface"/>
              <a:buNone/>
              <a:defRPr i="1" sz="35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500"/>
              <a:buFont typeface="Abril Fatface"/>
              <a:buNone/>
              <a:defRPr i="1" sz="35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500"/>
              <a:buFont typeface="Abril Fatface"/>
              <a:buNone/>
              <a:defRPr i="1" sz="35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500"/>
              <a:buFont typeface="Abril Fatface"/>
              <a:buNone/>
              <a:defRPr i="1" sz="35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500"/>
              <a:buFont typeface="Abril Fatface"/>
              <a:buNone/>
              <a:defRPr i="1" sz="35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500"/>
              <a:buFont typeface="Abril Fatface"/>
              <a:buNone/>
              <a:defRPr i="1" sz="35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500"/>
              <a:buFont typeface="Abril Fatface"/>
              <a:buNone/>
              <a:defRPr i="1" sz="35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500"/>
              <a:buFont typeface="Abril Fatface"/>
              <a:buNone/>
              <a:defRPr i="1" sz="3500">
                <a:solidFill>
                  <a:schemeClr val="dk1"/>
                </a:solidFill>
                <a:latin typeface="Abril Fatface"/>
                <a:ea typeface="Abril Fatface"/>
                <a:cs typeface="Abril Fatface"/>
                <a:sym typeface="Abril Fatfac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library.auraria.edu/about/strategic-plan"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drive.google.com/file/d/16fSxaeB2AtxQlqhhGwTidm14Oha1ESGY/view"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gif"/><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ctrTitle"/>
          </p:nvPr>
        </p:nvSpPr>
        <p:spPr>
          <a:xfrm>
            <a:off x="1260875" y="615825"/>
            <a:ext cx="5416200" cy="3122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6400"/>
              <a:t>Auraria</a:t>
            </a:r>
            <a:r>
              <a:rPr lang="en" sz="6400"/>
              <a:t> </a:t>
            </a:r>
            <a:r>
              <a:rPr lang="en" sz="6400">
                <a:solidFill>
                  <a:schemeClr val="lt2"/>
                </a:solidFill>
              </a:rPr>
              <a:t>Library</a:t>
            </a:r>
            <a:r>
              <a:rPr lang="en" sz="6400"/>
              <a:t> </a:t>
            </a:r>
            <a:endParaRPr sz="6400"/>
          </a:p>
          <a:p>
            <a:pPr indent="0" lvl="0" marL="0" rtl="0" algn="l">
              <a:spcBef>
                <a:spcPts val="0"/>
              </a:spcBef>
              <a:spcAft>
                <a:spcPts val="0"/>
              </a:spcAft>
              <a:buNone/>
            </a:pPr>
            <a:r>
              <a:rPr lang="en" sz="4400"/>
              <a:t>Strategic Plan 2030</a:t>
            </a:r>
            <a:endParaRPr sz="4400"/>
          </a:p>
        </p:txBody>
      </p:sp>
      <p:sp>
        <p:nvSpPr>
          <p:cNvPr id="144" name="Google Shape;144;p26"/>
          <p:cNvSpPr txBox="1"/>
          <p:nvPr>
            <p:ph idx="1" type="subTitle"/>
          </p:nvPr>
        </p:nvSpPr>
        <p:spPr>
          <a:xfrm>
            <a:off x="1260875" y="4043025"/>
            <a:ext cx="4114800" cy="532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Laurel Schwaebe </a:t>
            </a:r>
            <a:endParaRPr/>
          </a:p>
        </p:txBody>
      </p:sp>
      <p:grpSp>
        <p:nvGrpSpPr>
          <p:cNvPr id="145" name="Google Shape;145;p26"/>
          <p:cNvGrpSpPr/>
          <p:nvPr/>
        </p:nvGrpSpPr>
        <p:grpSpPr>
          <a:xfrm>
            <a:off x="8058300" y="540000"/>
            <a:ext cx="731400" cy="4063500"/>
            <a:chOff x="8058300" y="540000"/>
            <a:chExt cx="731400" cy="4063500"/>
          </a:xfrm>
        </p:grpSpPr>
        <p:cxnSp>
          <p:nvCxnSpPr>
            <p:cNvPr id="146" name="Google Shape;146;p26"/>
            <p:cNvCxnSpPr/>
            <p:nvPr/>
          </p:nvCxnSpPr>
          <p:spPr>
            <a:xfrm>
              <a:off x="8424000" y="540000"/>
              <a:ext cx="0" cy="1296000"/>
            </a:xfrm>
            <a:prstGeom prst="straightConnector1">
              <a:avLst/>
            </a:prstGeom>
            <a:noFill/>
            <a:ln cap="flat" cmpd="sng" w="19050">
              <a:solidFill>
                <a:schemeClr val="dk2"/>
              </a:solidFill>
              <a:prstDash val="solid"/>
              <a:round/>
              <a:headEnd len="med" w="med" type="none"/>
              <a:tailEnd len="med" w="med" type="none"/>
            </a:ln>
          </p:spPr>
        </p:cxnSp>
        <p:cxnSp>
          <p:nvCxnSpPr>
            <p:cNvPr id="147" name="Google Shape;147;p26"/>
            <p:cNvCxnSpPr/>
            <p:nvPr/>
          </p:nvCxnSpPr>
          <p:spPr>
            <a:xfrm>
              <a:off x="8424000" y="3307500"/>
              <a:ext cx="0" cy="1296000"/>
            </a:xfrm>
            <a:prstGeom prst="straightConnector1">
              <a:avLst/>
            </a:prstGeom>
            <a:noFill/>
            <a:ln cap="flat" cmpd="sng" w="19050">
              <a:solidFill>
                <a:schemeClr val="dk2"/>
              </a:solidFill>
              <a:prstDash val="solid"/>
              <a:round/>
              <a:headEnd len="med" w="med" type="none"/>
              <a:tailEnd len="med" w="med" type="none"/>
            </a:ln>
          </p:spPr>
        </p:cxnSp>
        <p:sp>
          <p:nvSpPr>
            <p:cNvPr id="148" name="Google Shape;148;p26"/>
            <p:cNvSpPr/>
            <p:nvPr/>
          </p:nvSpPr>
          <p:spPr>
            <a:xfrm>
              <a:off x="8058300" y="2206050"/>
              <a:ext cx="731400" cy="7314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Auraria Library logo" id="149" name="Google Shape;149;p26">
            <a:hlinkClick r:id="rId3"/>
          </p:cNvPr>
          <p:cNvPicPr preferRelativeResize="0"/>
          <p:nvPr/>
        </p:nvPicPr>
        <p:blipFill>
          <a:blip r:embed="rId4">
            <a:alphaModFix amt="77000"/>
          </a:blip>
          <a:stretch>
            <a:fillRect/>
          </a:stretch>
        </p:blipFill>
        <p:spPr>
          <a:xfrm>
            <a:off x="5827425" y="4709475"/>
            <a:ext cx="2962275" cy="370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3" name="Shape 153"/>
        <p:cNvGrpSpPr/>
        <p:nvPr/>
      </p:nvGrpSpPr>
      <p:grpSpPr>
        <a:xfrm>
          <a:off x="0" y="0"/>
          <a:ext cx="0" cy="0"/>
          <a:chOff x="0" y="0"/>
          <a:chExt cx="0" cy="0"/>
        </a:xfrm>
      </p:grpSpPr>
      <p:pic>
        <p:nvPicPr>
          <p:cNvPr id="154" name="Google Shape;154;p27" title="Screen Recording 2022-04-18 at 9.00.45 PM.mov">
            <a:hlinkClick r:id="rId3"/>
          </p:cNvPr>
          <p:cNvPicPr preferRelativeResize="0"/>
          <p:nvPr/>
        </p:nvPicPr>
        <p:blipFill>
          <a:blip r:embed="rId4">
            <a:alphaModFix/>
          </a:blip>
          <a:stretch>
            <a:fillRect/>
          </a:stretch>
        </p:blipFill>
        <p:spPr>
          <a:xfrm>
            <a:off x="2157324" y="1219200"/>
            <a:ext cx="4905550" cy="3679175"/>
          </a:xfrm>
          <a:prstGeom prst="rect">
            <a:avLst/>
          </a:prstGeom>
          <a:noFill/>
          <a:ln>
            <a:noFill/>
          </a:ln>
        </p:spPr>
      </p:pic>
      <p:sp>
        <p:nvSpPr>
          <p:cNvPr id="155" name="Google Shape;155;p27"/>
          <p:cNvSpPr txBox="1"/>
          <p:nvPr>
            <p:ph idx="4294967295" type="title"/>
          </p:nvPr>
        </p:nvSpPr>
        <p:spPr>
          <a:xfrm>
            <a:off x="2119225" y="439150"/>
            <a:ext cx="6304800" cy="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access:</a:t>
            </a:r>
            <a:endParaRPr/>
          </a:p>
        </p:txBody>
      </p:sp>
      <p:sp>
        <p:nvSpPr>
          <p:cNvPr id="156" name="Google Shape;156;p27"/>
          <p:cNvSpPr/>
          <p:nvPr/>
        </p:nvSpPr>
        <p:spPr>
          <a:xfrm>
            <a:off x="452168" y="278000"/>
            <a:ext cx="860375" cy="4429975"/>
          </a:xfrm>
          <a:custGeom>
            <a:rect b="b" l="l" r="r" t="t"/>
            <a:pathLst>
              <a:path extrusionOk="0" h="177199" w="34415">
                <a:moveTo>
                  <a:pt x="34415" y="177199"/>
                </a:moveTo>
                <a:cubicBezTo>
                  <a:pt x="13346" y="151921"/>
                  <a:pt x="36151" y="98522"/>
                  <a:pt x="7581" y="82194"/>
                </a:cubicBezTo>
                <a:cubicBezTo>
                  <a:pt x="5522" y="81017"/>
                  <a:pt x="1747" y="81343"/>
                  <a:pt x="570" y="83402"/>
                </a:cubicBezTo>
                <a:cubicBezTo>
                  <a:pt x="-1363" y="86783"/>
                  <a:pt x="2165" y="91878"/>
                  <a:pt x="5405" y="94039"/>
                </a:cubicBezTo>
                <a:cubicBezTo>
                  <a:pt x="10074" y="97152"/>
                  <a:pt x="18180" y="89890"/>
                  <a:pt x="19185" y="84369"/>
                </a:cubicBezTo>
                <a:cubicBezTo>
                  <a:pt x="22192" y="67852"/>
                  <a:pt x="22086" y="50875"/>
                  <a:pt x="22086" y="34086"/>
                </a:cubicBezTo>
                <a:cubicBezTo>
                  <a:pt x="22086" y="22031"/>
                  <a:pt x="22981" y="4480"/>
                  <a:pt x="34173" y="0"/>
                </a:cubicBezTo>
              </a:path>
            </a:pathLst>
          </a:custGeom>
          <a:noFill/>
          <a:ln cap="flat" cmpd="sng" w="19050">
            <a:solidFill>
              <a:schemeClr val="dk2"/>
            </a:solidFill>
            <a:prstDash val="solid"/>
            <a:round/>
            <a:headEnd len="med" w="med" type="none"/>
            <a:tailEnd len="med" w="med" type="none"/>
          </a:ln>
        </p:spPr>
      </p:sp>
      <p:sp>
        <p:nvSpPr>
          <p:cNvPr id="157" name="Google Shape;157;p27"/>
          <p:cNvSpPr/>
          <p:nvPr/>
        </p:nvSpPr>
        <p:spPr>
          <a:xfrm rot="10800000">
            <a:off x="7831443" y="278000"/>
            <a:ext cx="860375" cy="4429975"/>
          </a:xfrm>
          <a:custGeom>
            <a:rect b="b" l="l" r="r" t="t"/>
            <a:pathLst>
              <a:path extrusionOk="0" h="177199" w="34415">
                <a:moveTo>
                  <a:pt x="34415" y="177199"/>
                </a:moveTo>
                <a:cubicBezTo>
                  <a:pt x="13346" y="151921"/>
                  <a:pt x="36151" y="98522"/>
                  <a:pt x="7581" y="82194"/>
                </a:cubicBezTo>
                <a:cubicBezTo>
                  <a:pt x="5522" y="81017"/>
                  <a:pt x="1747" y="81343"/>
                  <a:pt x="570" y="83402"/>
                </a:cubicBezTo>
                <a:cubicBezTo>
                  <a:pt x="-1363" y="86783"/>
                  <a:pt x="2165" y="91878"/>
                  <a:pt x="5405" y="94039"/>
                </a:cubicBezTo>
                <a:cubicBezTo>
                  <a:pt x="10074" y="97152"/>
                  <a:pt x="18180" y="89890"/>
                  <a:pt x="19185" y="84369"/>
                </a:cubicBezTo>
                <a:cubicBezTo>
                  <a:pt x="22192" y="67852"/>
                  <a:pt x="22086" y="50875"/>
                  <a:pt x="22086" y="34086"/>
                </a:cubicBezTo>
                <a:cubicBezTo>
                  <a:pt x="22086" y="22031"/>
                  <a:pt x="22981" y="4480"/>
                  <a:pt x="34173" y="0"/>
                </a:cubicBezTo>
              </a:path>
            </a:pathLst>
          </a:custGeom>
          <a:noFill/>
          <a:ln cap="flat" cmpd="sng" w="19050">
            <a:solidFill>
              <a:schemeClr val="dk2"/>
            </a:solidFill>
            <a:prstDash val="solid"/>
            <a:round/>
            <a:headEnd len="med" w="med" type="none"/>
            <a:tailEnd len="med" w="med" type="none"/>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1" name="Shape 161"/>
        <p:cNvGrpSpPr/>
        <p:nvPr/>
      </p:nvGrpSpPr>
      <p:grpSpPr>
        <a:xfrm>
          <a:off x="0" y="0"/>
          <a:ext cx="0" cy="0"/>
          <a:chOff x="0" y="0"/>
          <a:chExt cx="0" cy="0"/>
        </a:xfrm>
      </p:grpSpPr>
      <p:sp>
        <p:nvSpPr>
          <p:cNvPr id="162" name="Google Shape;162;p28"/>
          <p:cNvSpPr txBox="1"/>
          <p:nvPr>
            <p:ph type="title"/>
          </p:nvPr>
        </p:nvSpPr>
        <p:spPr>
          <a:xfrm>
            <a:off x="720000" y="1024425"/>
            <a:ext cx="7704000" cy="182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800"/>
              <a:t>Phase I: Discover</a:t>
            </a:r>
            <a:endParaRPr sz="6800"/>
          </a:p>
        </p:txBody>
      </p:sp>
      <p:sp>
        <p:nvSpPr>
          <p:cNvPr id="163" name="Google Shape;163;p28"/>
          <p:cNvSpPr txBox="1"/>
          <p:nvPr>
            <p:ph idx="1" type="subTitle"/>
          </p:nvPr>
        </p:nvSpPr>
        <p:spPr>
          <a:xfrm>
            <a:off x="1828800" y="3129450"/>
            <a:ext cx="5486400" cy="71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Becoming an indispensable partner begins with discovery. This three-year period, from 2021-2023, motivated the Library’s employees and leadership to discover how best to position the Library’s strategic direction in alignment with the University of Colorado Denver, Metropolitan State University of Denver, and the Community College of Denver.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p:nvPr/>
        </p:nvSpPr>
        <p:spPr>
          <a:xfrm>
            <a:off x="5930300" y="1581950"/>
            <a:ext cx="2847900" cy="3287400"/>
          </a:xfrm>
          <a:prstGeom prst="rect">
            <a:avLst/>
          </a:prstGeom>
          <a:gradFill>
            <a:gsLst>
              <a:gs pos="0">
                <a:schemeClr val="lt2"/>
              </a:gs>
              <a:gs pos="6000">
                <a:schemeClr val="lt2"/>
              </a:gs>
              <a:gs pos="100000">
                <a:schemeClr val="dk2"/>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9"/>
          <p:cNvSpPr/>
          <p:nvPr/>
        </p:nvSpPr>
        <p:spPr>
          <a:xfrm rot="5400000">
            <a:off x="1087700" y="-629000"/>
            <a:ext cx="548700" cy="2724600"/>
          </a:xfrm>
          <a:prstGeom prst="round2SameRect">
            <a:avLst>
              <a:gd fmla="val 43258"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9"/>
          <p:cNvSpPr txBox="1"/>
          <p:nvPr>
            <p:ph type="title"/>
          </p:nvPr>
        </p:nvSpPr>
        <p:spPr>
          <a:xfrm>
            <a:off x="720000" y="439150"/>
            <a:ext cx="7692600" cy="45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
                <a:solidFill>
                  <a:schemeClr val="lt2"/>
                </a:solidFill>
                <a:latin typeface="Abril Fatface"/>
                <a:ea typeface="Abril Fatface"/>
                <a:cs typeface="Abril Fatface"/>
                <a:sym typeface="Abril Fatface"/>
              </a:rPr>
              <a:t>Discover, </a:t>
            </a:r>
            <a:r>
              <a:rPr b="0" lang="en">
                <a:latin typeface="Abril Fatface"/>
                <a:ea typeface="Abril Fatface"/>
                <a:cs typeface="Abril Fatface"/>
                <a:sym typeface="Abril Fatface"/>
              </a:rPr>
              <a:t> Transform, Inspire</a:t>
            </a:r>
            <a:endParaRPr b="0">
              <a:latin typeface="Abril Fatface"/>
              <a:ea typeface="Abril Fatface"/>
              <a:cs typeface="Abril Fatface"/>
              <a:sym typeface="Abril Fatface"/>
            </a:endParaRPr>
          </a:p>
        </p:txBody>
      </p:sp>
      <p:sp>
        <p:nvSpPr>
          <p:cNvPr id="171" name="Google Shape;171;p29"/>
          <p:cNvSpPr txBox="1"/>
          <p:nvPr>
            <p:ph idx="1" type="subTitle"/>
          </p:nvPr>
        </p:nvSpPr>
        <p:spPr>
          <a:xfrm>
            <a:off x="720000" y="1581950"/>
            <a:ext cx="2724600" cy="3287400"/>
          </a:xfrm>
          <a:prstGeom prst="rect">
            <a:avLst/>
          </a:prstGeom>
        </p:spPr>
        <p:txBody>
          <a:bodyPr anchorCtr="0" anchor="ctr" bIns="91425" lIns="91425" spcFirstLastPara="1" rIns="365750" wrap="square" tIns="91425">
            <a:noAutofit/>
          </a:bodyPr>
          <a:lstStyle/>
          <a:p>
            <a:pPr indent="0" lvl="0" marL="0" rtl="0" algn="l">
              <a:spcBef>
                <a:spcPts val="0"/>
              </a:spcBef>
              <a:spcAft>
                <a:spcPts val="1600"/>
              </a:spcAft>
              <a:buNone/>
            </a:pPr>
            <a:r>
              <a:rPr lang="en"/>
              <a:t>In 2020, the Auraria Library set out to discover new opportunities to support the diverse populations of the Auraria Campus, transform our services to better meet users wherever they are, and teach research skills to enable and inspire life-long learning.</a:t>
            </a:r>
            <a:endParaRPr/>
          </a:p>
        </p:txBody>
      </p:sp>
      <p:pic>
        <p:nvPicPr>
          <p:cNvPr id="172" name="Google Shape;172;p29"/>
          <p:cNvPicPr preferRelativeResize="0"/>
          <p:nvPr/>
        </p:nvPicPr>
        <p:blipFill>
          <a:blip r:embed="rId3">
            <a:alphaModFix/>
          </a:blip>
          <a:stretch>
            <a:fillRect/>
          </a:stretch>
        </p:blipFill>
        <p:spPr>
          <a:xfrm>
            <a:off x="3840475" y="1863100"/>
            <a:ext cx="4572000" cy="274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1553844" y="1458208"/>
            <a:ext cx="22374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Support</a:t>
            </a:r>
            <a:endParaRPr/>
          </a:p>
        </p:txBody>
      </p:sp>
      <p:sp>
        <p:nvSpPr>
          <p:cNvPr id="178" name="Google Shape;178;p30"/>
          <p:cNvSpPr txBox="1"/>
          <p:nvPr>
            <p:ph idx="1" type="subTitle"/>
          </p:nvPr>
        </p:nvSpPr>
        <p:spPr>
          <a:xfrm>
            <a:off x="1553850" y="1841800"/>
            <a:ext cx="2849100" cy="22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800"/>
              <a:t>Support the diverse populations of the Community College of Denver, Metropolitan State University of Denver, and University of Colorado, Denver in achieving academic success.</a:t>
            </a:r>
            <a:endParaRPr sz="800"/>
          </a:p>
        </p:txBody>
      </p:sp>
      <p:sp>
        <p:nvSpPr>
          <p:cNvPr id="179" name="Google Shape;179;p30"/>
          <p:cNvSpPr txBox="1"/>
          <p:nvPr>
            <p:ph idx="2" type="title"/>
          </p:nvPr>
        </p:nvSpPr>
        <p:spPr>
          <a:xfrm>
            <a:off x="1553837" y="2358613"/>
            <a:ext cx="22374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Culture</a:t>
            </a:r>
            <a:endParaRPr/>
          </a:p>
        </p:txBody>
      </p:sp>
      <p:sp>
        <p:nvSpPr>
          <p:cNvPr id="180" name="Google Shape;180;p30"/>
          <p:cNvSpPr txBox="1"/>
          <p:nvPr>
            <p:ph idx="3" type="subTitle"/>
          </p:nvPr>
        </p:nvSpPr>
        <p:spPr>
          <a:xfrm>
            <a:off x="1553850" y="2809500"/>
            <a:ext cx="2849100" cy="22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800"/>
              <a:t>Maximize scholarly and creative activities for all library employees and support a culture of research and engagement with the profession on a national scale while allocating resources for professional development and related activities.</a:t>
            </a:r>
            <a:endParaRPr sz="800"/>
          </a:p>
        </p:txBody>
      </p:sp>
      <p:sp>
        <p:nvSpPr>
          <p:cNvPr id="181" name="Google Shape;181;p30"/>
          <p:cNvSpPr txBox="1"/>
          <p:nvPr>
            <p:ph idx="4" type="title"/>
          </p:nvPr>
        </p:nvSpPr>
        <p:spPr>
          <a:xfrm>
            <a:off x="5699818" y="1458218"/>
            <a:ext cx="22374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EDI</a:t>
            </a:r>
            <a:endParaRPr/>
          </a:p>
        </p:txBody>
      </p:sp>
      <p:sp>
        <p:nvSpPr>
          <p:cNvPr id="182" name="Google Shape;182;p30"/>
          <p:cNvSpPr txBox="1"/>
          <p:nvPr>
            <p:ph idx="5" type="subTitle"/>
          </p:nvPr>
        </p:nvSpPr>
        <p:spPr>
          <a:xfrm>
            <a:off x="5699825" y="1832700"/>
            <a:ext cx="2849100" cy="22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800"/>
              <a:t>Integrate equity, diversity, and inclusion (EDI) practices and methodologies across all library operations, services, and collections.</a:t>
            </a:r>
            <a:endParaRPr/>
          </a:p>
        </p:txBody>
      </p:sp>
      <p:sp>
        <p:nvSpPr>
          <p:cNvPr id="183" name="Google Shape;183;p30"/>
          <p:cNvSpPr txBox="1"/>
          <p:nvPr>
            <p:ph idx="6" type="title"/>
          </p:nvPr>
        </p:nvSpPr>
        <p:spPr>
          <a:xfrm>
            <a:off x="5699818" y="2358613"/>
            <a:ext cx="22374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Workforce</a:t>
            </a:r>
            <a:endParaRPr/>
          </a:p>
        </p:txBody>
      </p:sp>
      <p:sp>
        <p:nvSpPr>
          <p:cNvPr id="184" name="Google Shape;184;p30"/>
          <p:cNvSpPr txBox="1"/>
          <p:nvPr>
            <p:ph idx="7" type="subTitle"/>
          </p:nvPr>
        </p:nvSpPr>
        <p:spPr>
          <a:xfrm>
            <a:off x="5699825" y="2766925"/>
            <a:ext cx="2849100" cy="223800"/>
          </a:xfrm>
          <a:prstGeom prst="rect">
            <a:avLst/>
          </a:prstGeom>
        </p:spPr>
        <p:txBody>
          <a:bodyPr anchorCtr="0" anchor="ctr" bIns="91425" lIns="91425" spcFirstLastPara="1" rIns="0" wrap="square" tIns="91425">
            <a:noAutofit/>
          </a:bodyPr>
          <a:lstStyle/>
          <a:p>
            <a:pPr indent="0" lvl="0" marL="0" rtl="0" algn="l">
              <a:spcBef>
                <a:spcPts val="0"/>
              </a:spcBef>
              <a:spcAft>
                <a:spcPts val="0"/>
              </a:spcAft>
              <a:buNone/>
            </a:pPr>
            <a:r>
              <a:rPr lang="en" sz="800"/>
              <a:t>Support, train, retain and recruit an engaged and diverse workforce, whose priorities and opportunities align with the library’s strategic directions and take into account all aspects of the employee engagement lifecycle.</a:t>
            </a:r>
            <a:endParaRPr sz="800"/>
          </a:p>
        </p:txBody>
      </p:sp>
      <p:sp>
        <p:nvSpPr>
          <p:cNvPr id="185" name="Google Shape;185;p30"/>
          <p:cNvSpPr txBox="1"/>
          <p:nvPr>
            <p:ph idx="8" type="title"/>
          </p:nvPr>
        </p:nvSpPr>
        <p:spPr>
          <a:xfrm>
            <a:off x="1553839" y="3225239"/>
            <a:ext cx="22374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Communication</a:t>
            </a:r>
            <a:endParaRPr/>
          </a:p>
        </p:txBody>
      </p:sp>
      <p:sp>
        <p:nvSpPr>
          <p:cNvPr id="186" name="Google Shape;186;p30"/>
          <p:cNvSpPr txBox="1"/>
          <p:nvPr>
            <p:ph idx="9" type="subTitle"/>
          </p:nvPr>
        </p:nvSpPr>
        <p:spPr>
          <a:xfrm>
            <a:off x="1553850" y="3597300"/>
            <a:ext cx="2849100" cy="22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800"/>
              <a:t>Communicate internally, with the campus community, and the public at large to showcase the Library’s impact in supporting tri-institutional goals and priorities.</a:t>
            </a:r>
            <a:endParaRPr sz="800"/>
          </a:p>
        </p:txBody>
      </p:sp>
      <p:sp>
        <p:nvSpPr>
          <p:cNvPr id="187" name="Google Shape;187;p30"/>
          <p:cNvSpPr txBox="1"/>
          <p:nvPr>
            <p:ph idx="13" type="title"/>
          </p:nvPr>
        </p:nvSpPr>
        <p:spPr>
          <a:xfrm>
            <a:off x="5699818" y="3225249"/>
            <a:ext cx="22374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Stakeholders</a:t>
            </a:r>
            <a:endParaRPr/>
          </a:p>
        </p:txBody>
      </p:sp>
      <p:sp>
        <p:nvSpPr>
          <p:cNvPr id="188" name="Google Shape;188;p30"/>
          <p:cNvSpPr txBox="1"/>
          <p:nvPr>
            <p:ph idx="14" type="subTitle"/>
          </p:nvPr>
        </p:nvSpPr>
        <p:spPr>
          <a:xfrm>
            <a:off x="5699825" y="3599750"/>
            <a:ext cx="2849100" cy="22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800"/>
              <a:t>Communicate internally, with the campus community, and the public at large to showcase the Library’s impact in supporting tri-institutional goals and priorities.</a:t>
            </a:r>
            <a:endParaRPr sz="800"/>
          </a:p>
        </p:txBody>
      </p:sp>
      <p:sp>
        <p:nvSpPr>
          <p:cNvPr id="189" name="Google Shape;189;p30"/>
          <p:cNvSpPr/>
          <p:nvPr/>
        </p:nvSpPr>
        <p:spPr>
          <a:xfrm>
            <a:off x="719998" y="1313498"/>
            <a:ext cx="820500" cy="820500"/>
          </a:xfrm>
          <a:prstGeom prst="ellipse">
            <a:avLst/>
          </a:prstGeom>
          <a:gradFill>
            <a:gsLst>
              <a:gs pos="0">
                <a:schemeClr val="dk2"/>
              </a:gs>
              <a:gs pos="65000">
                <a:schemeClr val="lt2"/>
              </a:gs>
              <a:gs pos="100000">
                <a:schemeClr val="lt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0"/>
          <p:cNvSpPr/>
          <p:nvPr/>
        </p:nvSpPr>
        <p:spPr>
          <a:xfrm>
            <a:off x="719998" y="2212812"/>
            <a:ext cx="820500" cy="820500"/>
          </a:xfrm>
          <a:prstGeom prst="ellipse">
            <a:avLst/>
          </a:prstGeom>
          <a:gradFill>
            <a:gsLst>
              <a:gs pos="0">
                <a:schemeClr val="dk2"/>
              </a:gs>
              <a:gs pos="65000">
                <a:schemeClr val="lt2"/>
              </a:gs>
              <a:gs pos="100000">
                <a:schemeClr val="lt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0"/>
          <p:cNvSpPr/>
          <p:nvPr/>
        </p:nvSpPr>
        <p:spPr>
          <a:xfrm>
            <a:off x="719998" y="3112126"/>
            <a:ext cx="820500" cy="820500"/>
          </a:xfrm>
          <a:prstGeom prst="ellipse">
            <a:avLst/>
          </a:prstGeom>
          <a:gradFill>
            <a:gsLst>
              <a:gs pos="0">
                <a:schemeClr val="dk2"/>
              </a:gs>
              <a:gs pos="65000">
                <a:schemeClr val="lt2"/>
              </a:gs>
              <a:gs pos="100000">
                <a:schemeClr val="lt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p:nvPr/>
        </p:nvSpPr>
        <p:spPr>
          <a:xfrm>
            <a:off x="4858767" y="1313498"/>
            <a:ext cx="820500" cy="820500"/>
          </a:xfrm>
          <a:prstGeom prst="ellipse">
            <a:avLst/>
          </a:prstGeom>
          <a:gradFill>
            <a:gsLst>
              <a:gs pos="0">
                <a:schemeClr val="dk2"/>
              </a:gs>
              <a:gs pos="65000">
                <a:schemeClr val="lt2"/>
              </a:gs>
              <a:gs pos="100000">
                <a:schemeClr val="lt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0"/>
          <p:cNvSpPr/>
          <p:nvPr/>
        </p:nvSpPr>
        <p:spPr>
          <a:xfrm>
            <a:off x="4858767" y="2212812"/>
            <a:ext cx="820500" cy="820500"/>
          </a:xfrm>
          <a:prstGeom prst="ellipse">
            <a:avLst/>
          </a:prstGeom>
          <a:gradFill>
            <a:gsLst>
              <a:gs pos="0">
                <a:schemeClr val="dk2"/>
              </a:gs>
              <a:gs pos="65000">
                <a:schemeClr val="lt2"/>
              </a:gs>
              <a:gs pos="100000">
                <a:schemeClr val="lt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0"/>
          <p:cNvSpPr/>
          <p:nvPr/>
        </p:nvSpPr>
        <p:spPr>
          <a:xfrm>
            <a:off x="4858767" y="3112126"/>
            <a:ext cx="820500" cy="820500"/>
          </a:xfrm>
          <a:prstGeom prst="ellipse">
            <a:avLst/>
          </a:prstGeom>
          <a:gradFill>
            <a:gsLst>
              <a:gs pos="0">
                <a:schemeClr val="dk2"/>
              </a:gs>
              <a:gs pos="65000">
                <a:schemeClr val="lt2"/>
              </a:gs>
              <a:gs pos="100000">
                <a:schemeClr val="lt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0"/>
          <p:cNvSpPr/>
          <p:nvPr/>
        </p:nvSpPr>
        <p:spPr>
          <a:xfrm rot="5400000">
            <a:off x="1082875" y="-624200"/>
            <a:ext cx="548700" cy="2715000"/>
          </a:xfrm>
          <a:prstGeom prst="round2SameRect">
            <a:avLst>
              <a:gd fmla="val 43258"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0"/>
          <p:cNvSpPr txBox="1"/>
          <p:nvPr>
            <p:ph idx="15" type="title"/>
          </p:nvPr>
        </p:nvSpPr>
        <p:spPr>
          <a:xfrm>
            <a:off x="720000" y="439153"/>
            <a:ext cx="7704000" cy="45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
                <a:solidFill>
                  <a:schemeClr val="lt2"/>
                </a:solidFill>
                <a:latin typeface="Abril Fatface"/>
                <a:ea typeface="Abril Fatface"/>
                <a:cs typeface="Abril Fatface"/>
                <a:sym typeface="Abril Fatface"/>
              </a:rPr>
              <a:t>Strategic</a:t>
            </a:r>
            <a:r>
              <a:rPr b="0" lang="en">
                <a:latin typeface="Abril Fatface"/>
                <a:ea typeface="Abril Fatface"/>
                <a:cs typeface="Abril Fatface"/>
                <a:sym typeface="Abril Fatface"/>
              </a:rPr>
              <a:t>  Goals</a:t>
            </a:r>
            <a:endParaRPr b="0">
              <a:latin typeface="Abril Fatface"/>
              <a:ea typeface="Abril Fatface"/>
              <a:cs typeface="Abril Fatface"/>
              <a:sym typeface="Abril Fatface"/>
            </a:endParaRPr>
          </a:p>
        </p:txBody>
      </p:sp>
      <p:sp>
        <p:nvSpPr>
          <p:cNvPr id="197" name="Google Shape;197;p30"/>
          <p:cNvSpPr txBox="1"/>
          <p:nvPr/>
        </p:nvSpPr>
        <p:spPr>
          <a:xfrm>
            <a:off x="911632" y="1396486"/>
            <a:ext cx="284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800">
                <a:solidFill>
                  <a:schemeClr val="lt1"/>
                </a:solidFill>
                <a:latin typeface="Abril Fatface"/>
                <a:ea typeface="Abril Fatface"/>
                <a:cs typeface="Abril Fatface"/>
                <a:sym typeface="Abril Fatface"/>
              </a:rPr>
              <a:t>1</a:t>
            </a:r>
            <a:endParaRPr i="1" sz="2800">
              <a:solidFill>
                <a:schemeClr val="lt1"/>
              </a:solidFill>
              <a:latin typeface="Abril Fatface"/>
              <a:ea typeface="Abril Fatface"/>
              <a:cs typeface="Abril Fatface"/>
              <a:sym typeface="Abril Fatface"/>
            </a:endParaRPr>
          </a:p>
        </p:txBody>
      </p:sp>
      <p:sp>
        <p:nvSpPr>
          <p:cNvPr id="198" name="Google Shape;198;p30"/>
          <p:cNvSpPr txBox="1"/>
          <p:nvPr/>
        </p:nvSpPr>
        <p:spPr>
          <a:xfrm>
            <a:off x="911632" y="2295800"/>
            <a:ext cx="284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800">
                <a:solidFill>
                  <a:schemeClr val="lt1"/>
                </a:solidFill>
                <a:latin typeface="Abril Fatface"/>
                <a:ea typeface="Abril Fatface"/>
                <a:cs typeface="Abril Fatface"/>
                <a:sym typeface="Abril Fatface"/>
              </a:rPr>
              <a:t>3</a:t>
            </a:r>
            <a:endParaRPr i="1" sz="2800">
              <a:solidFill>
                <a:schemeClr val="lt1"/>
              </a:solidFill>
              <a:latin typeface="Abril Fatface"/>
              <a:ea typeface="Abril Fatface"/>
              <a:cs typeface="Abril Fatface"/>
              <a:sym typeface="Abril Fatface"/>
            </a:endParaRPr>
          </a:p>
        </p:txBody>
      </p:sp>
      <p:sp>
        <p:nvSpPr>
          <p:cNvPr id="199" name="Google Shape;199;p30"/>
          <p:cNvSpPr txBox="1"/>
          <p:nvPr/>
        </p:nvSpPr>
        <p:spPr>
          <a:xfrm>
            <a:off x="911632" y="3195114"/>
            <a:ext cx="284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800">
                <a:solidFill>
                  <a:schemeClr val="lt1"/>
                </a:solidFill>
                <a:latin typeface="Abril Fatface"/>
                <a:ea typeface="Abril Fatface"/>
                <a:cs typeface="Abril Fatface"/>
                <a:sym typeface="Abril Fatface"/>
              </a:rPr>
              <a:t>5</a:t>
            </a:r>
            <a:endParaRPr i="1" sz="2800">
              <a:solidFill>
                <a:schemeClr val="lt1"/>
              </a:solidFill>
              <a:latin typeface="Abril Fatface"/>
              <a:ea typeface="Abril Fatface"/>
              <a:cs typeface="Abril Fatface"/>
              <a:sym typeface="Abril Fatface"/>
            </a:endParaRPr>
          </a:p>
        </p:txBody>
      </p:sp>
      <p:sp>
        <p:nvSpPr>
          <p:cNvPr id="200" name="Google Shape;200;p30"/>
          <p:cNvSpPr txBox="1"/>
          <p:nvPr/>
        </p:nvSpPr>
        <p:spPr>
          <a:xfrm>
            <a:off x="5050401" y="1396486"/>
            <a:ext cx="284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800">
                <a:solidFill>
                  <a:schemeClr val="lt1"/>
                </a:solidFill>
                <a:latin typeface="Abril Fatface"/>
                <a:ea typeface="Abril Fatface"/>
                <a:cs typeface="Abril Fatface"/>
                <a:sym typeface="Abril Fatface"/>
              </a:rPr>
              <a:t>2</a:t>
            </a:r>
            <a:endParaRPr i="1" sz="2800">
              <a:solidFill>
                <a:schemeClr val="lt1"/>
              </a:solidFill>
              <a:latin typeface="Abril Fatface"/>
              <a:ea typeface="Abril Fatface"/>
              <a:cs typeface="Abril Fatface"/>
              <a:sym typeface="Abril Fatface"/>
            </a:endParaRPr>
          </a:p>
        </p:txBody>
      </p:sp>
      <p:sp>
        <p:nvSpPr>
          <p:cNvPr id="201" name="Google Shape;201;p30"/>
          <p:cNvSpPr txBox="1"/>
          <p:nvPr/>
        </p:nvSpPr>
        <p:spPr>
          <a:xfrm>
            <a:off x="5050401" y="2295800"/>
            <a:ext cx="284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800">
                <a:solidFill>
                  <a:schemeClr val="lt1"/>
                </a:solidFill>
                <a:latin typeface="Abril Fatface"/>
                <a:ea typeface="Abril Fatface"/>
                <a:cs typeface="Abril Fatface"/>
                <a:sym typeface="Abril Fatface"/>
              </a:rPr>
              <a:t>4</a:t>
            </a:r>
            <a:endParaRPr i="1" sz="2800">
              <a:solidFill>
                <a:schemeClr val="lt1"/>
              </a:solidFill>
              <a:latin typeface="Abril Fatface"/>
              <a:ea typeface="Abril Fatface"/>
              <a:cs typeface="Abril Fatface"/>
              <a:sym typeface="Abril Fatface"/>
            </a:endParaRPr>
          </a:p>
        </p:txBody>
      </p:sp>
      <p:sp>
        <p:nvSpPr>
          <p:cNvPr id="202" name="Google Shape;202;p30"/>
          <p:cNvSpPr txBox="1"/>
          <p:nvPr/>
        </p:nvSpPr>
        <p:spPr>
          <a:xfrm>
            <a:off x="5050401" y="3195114"/>
            <a:ext cx="284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800">
                <a:solidFill>
                  <a:schemeClr val="lt1"/>
                </a:solidFill>
                <a:latin typeface="Abril Fatface"/>
                <a:ea typeface="Abril Fatface"/>
                <a:cs typeface="Abril Fatface"/>
                <a:sym typeface="Abril Fatface"/>
              </a:rPr>
              <a:t>6</a:t>
            </a:r>
            <a:endParaRPr i="1" sz="2800">
              <a:solidFill>
                <a:schemeClr val="lt1"/>
              </a:solidFill>
              <a:latin typeface="Abril Fatface"/>
              <a:ea typeface="Abril Fatface"/>
              <a:cs typeface="Abril Fatface"/>
              <a:sym typeface="Abril Fatface"/>
            </a:endParaRPr>
          </a:p>
        </p:txBody>
      </p:sp>
      <p:sp>
        <p:nvSpPr>
          <p:cNvPr id="203" name="Google Shape;203;p30"/>
          <p:cNvSpPr txBox="1"/>
          <p:nvPr>
            <p:ph idx="8" type="title"/>
          </p:nvPr>
        </p:nvSpPr>
        <p:spPr>
          <a:xfrm>
            <a:off x="1553839" y="4124556"/>
            <a:ext cx="22374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Funding</a:t>
            </a:r>
            <a:endParaRPr/>
          </a:p>
        </p:txBody>
      </p:sp>
      <p:sp>
        <p:nvSpPr>
          <p:cNvPr id="204" name="Google Shape;204;p30"/>
          <p:cNvSpPr txBox="1"/>
          <p:nvPr>
            <p:ph idx="9" type="subTitle"/>
          </p:nvPr>
        </p:nvSpPr>
        <p:spPr>
          <a:xfrm>
            <a:off x="1553850" y="4563850"/>
            <a:ext cx="2849100" cy="22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800"/>
              <a:t>Pursue diversified sources of funding to support strategic initiatives, collections, and core operations while strategically allocating existing resources to ensure responsible fiscal stewardship.</a:t>
            </a:r>
            <a:endParaRPr sz="800"/>
          </a:p>
        </p:txBody>
      </p:sp>
      <p:sp>
        <p:nvSpPr>
          <p:cNvPr id="205" name="Google Shape;205;p30"/>
          <p:cNvSpPr txBox="1"/>
          <p:nvPr>
            <p:ph idx="13" type="title"/>
          </p:nvPr>
        </p:nvSpPr>
        <p:spPr>
          <a:xfrm>
            <a:off x="5699818" y="4124566"/>
            <a:ext cx="2237400" cy="29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Collaboration</a:t>
            </a:r>
            <a:endParaRPr/>
          </a:p>
        </p:txBody>
      </p:sp>
      <p:sp>
        <p:nvSpPr>
          <p:cNvPr id="206" name="Google Shape;206;p30"/>
          <p:cNvSpPr txBox="1"/>
          <p:nvPr>
            <p:ph idx="14" type="subTitle"/>
          </p:nvPr>
        </p:nvSpPr>
        <p:spPr>
          <a:xfrm>
            <a:off x="5699825" y="4499050"/>
            <a:ext cx="2849100" cy="22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800"/>
              <a:t>Establish a strategic collaboration framework that enables us to develop strong relationships and formalize partnerships at all levels.</a:t>
            </a:r>
            <a:endParaRPr sz="800"/>
          </a:p>
        </p:txBody>
      </p:sp>
      <p:sp>
        <p:nvSpPr>
          <p:cNvPr id="207" name="Google Shape;207;p30"/>
          <p:cNvSpPr/>
          <p:nvPr/>
        </p:nvSpPr>
        <p:spPr>
          <a:xfrm>
            <a:off x="719998" y="4011443"/>
            <a:ext cx="820500" cy="820500"/>
          </a:xfrm>
          <a:prstGeom prst="ellipse">
            <a:avLst/>
          </a:prstGeom>
          <a:gradFill>
            <a:gsLst>
              <a:gs pos="0">
                <a:schemeClr val="dk2"/>
              </a:gs>
              <a:gs pos="65000">
                <a:schemeClr val="lt2"/>
              </a:gs>
              <a:gs pos="100000">
                <a:schemeClr val="lt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0"/>
          <p:cNvSpPr/>
          <p:nvPr/>
        </p:nvSpPr>
        <p:spPr>
          <a:xfrm>
            <a:off x="4858767" y="4011443"/>
            <a:ext cx="820500" cy="820500"/>
          </a:xfrm>
          <a:prstGeom prst="ellipse">
            <a:avLst/>
          </a:prstGeom>
          <a:gradFill>
            <a:gsLst>
              <a:gs pos="0">
                <a:schemeClr val="dk2"/>
              </a:gs>
              <a:gs pos="65000">
                <a:schemeClr val="lt2"/>
              </a:gs>
              <a:gs pos="100000">
                <a:schemeClr val="lt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0"/>
          <p:cNvSpPr txBox="1"/>
          <p:nvPr/>
        </p:nvSpPr>
        <p:spPr>
          <a:xfrm>
            <a:off x="911632" y="4094431"/>
            <a:ext cx="284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800">
                <a:solidFill>
                  <a:schemeClr val="lt1"/>
                </a:solidFill>
                <a:latin typeface="Abril Fatface"/>
                <a:ea typeface="Abril Fatface"/>
                <a:cs typeface="Abril Fatface"/>
                <a:sym typeface="Abril Fatface"/>
              </a:rPr>
              <a:t>7</a:t>
            </a:r>
            <a:endParaRPr i="1" sz="2800">
              <a:solidFill>
                <a:schemeClr val="lt1"/>
              </a:solidFill>
              <a:latin typeface="Abril Fatface"/>
              <a:ea typeface="Abril Fatface"/>
              <a:cs typeface="Abril Fatface"/>
              <a:sym typeface="Abril Fatface"/>
            </a:endParaRPr>
          </a:p>
        </p:txBody>
      </p:sp>
      <p:sp>
        <p:nvSpPr>
          <p:cNvPr id="210" name="Google Shape;210;p30"/>
          <p:cNvSpPr txBox="1"/>
          <p:nvPr/>
        </p:nvSpPr>
        <p:spPr>
          <a:xfrm>
            <a:off x="5050401" y="4094431"/>
            <a:ext cx="284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800">
                <a:solidFill>
                  <a:schemeClr val="lt1"/>
                </a:solidFill>
                <a:latin typeface="Abril Fatface"/>
                <a:ea typeface="Abril Fatface"/>
                <a:cs typeface="Abril Fatface"/>
                <a:sym typeface="Abril Fatface"/>
              </a:rPr>
              <a:t>8</a:t>
            </a:r>
            <a:endParaRPr i="1" sz="2800">
              <a:solidFill>
                <a:schemeClr val="lt1"/>
              </a:solidFill>
              <a:latin typeface="Abril Fatface"/>
              <a:ea typeface="Abril Fatface"/>
              <a:cs typeface="Abril Fatface"/>
              <a:sym typeface="Abril Fatface"/>
            </a:endParaRPr>
          </a:p>
        </p:txBody>
      </p:sp>
      <p:pic>
        <p:nvPicPr>
          <p:cNvPr id="211" name="Google Shape;211;p30"/>
          <p:cNvPicPr preferRelativeResize="0"/>
          <p:nvPr/>
        </p:nvPicPr>
        <p:blipFill>
          <a:blip r:embed="rId3">
            <a:alphaModFix/>
          </a:blip>
          <a:stretch>
            <a:fillRect/>
          </a:stretch>
        </p:blipFill>
        <p:spPr>
          <a:xfrm>
            <a:off x="2817055" y="1308475"/>
            <a:ext cx="3509900" cy="26291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p:nvPr/>
        </p:nvSpPr>
        <p:spPr>
          <a:xfrm rot="5400000">
            <a:off x="1697150" y="-1238750"/>
            <a:ext cx="548700" cy="3944100"/>
          </a:xfrm>
          <a:prstGeom prst="round2SameRect">
            <a:avLst>
              <a:gd fmla="val 43258"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1"/>
          <p:cNvSpPr txBox="1"/>
          <p:nvPr>
            <p:ph type="title"/>
          </p:nvPr>
        </p:nvSpPr>
        <p:spPr>
          <a:xfrm>
            <a:off x="720000" y="439150"/>
            <a:ext cx="7703400" cy="45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 </a:t>
            </a:r>
            <a:r>
              <a:rPr lang="en">
                <a:solidFill>
                  <a:schemeClr val="lt2"/>
                </a:solidFill>
              </a:rPr>
              <a:t>Accountability</a:t>
            </a:r>
            <a:r>
              <a:rPr lang="en"/>
              <a:t> Tracker</a:t>
            </a:r>
            <a:endParaRPr/>
          </a:p>
        </p:txBody>
      </p:sp>
      <p:graphicFrame>
        <p:nvGraphicFramePr>
          <p:cNvPr id="218" name="Google Shape;218;p31"/>
          <p:cNvGraphicFramePr/>
          <p:nvPr/>
        </p:nvGraphicFramePr>
        <p:xfrm>
          <a:off x="914100" y="1764550"/>
          <a:ext cx="3000000" cy="3000000"/>
        </p:xfrm>
        <a:graphic>
          <a:graphicData uri="http://schemas.openxmlformats.org/drawingml/2006/table">
            <a:tbl>
              <a:tblPr>
                <a:noFill/>
                <a:tableStyleId>{C0A07712-6A34-4B13-82B3-524F670D7C03}</a:tableStyleId>
              </a:tblPr>
              <a:tblGrid>
                <a:gridCol w="1360675"/>
                <a:gridCol w="744325"/>
                <a:gridCol w="744325"/>
                <a:gridCol w="744325"/>
                <a:gridCol w="744325"/>
                <a:gridCol w="744325"/>
                <a:gridCol w="744325"/>
                <a:gridCol w="744325"/>
                <a:gridCol w="744325"/>
              </a:tblGrid>
              <a:tr h="488400">
                <a:tc>
                  <a:txBody>
                    <a:bodyPr/>
                    <a:lstStyle/>
                    <a:p>
                      <a:pPr indent="0" lvl="0" marL="0" rtl="0" algn="ctr">
                        <a:spcBef>
                          <a:spcPts val="0"/>
                        </a:spcBef>
                        <a:spcAft>
                          <a:spcPts val="0"/>
                        </a:spcAft>
                        <a:buNone/>
                      </a:pPr>
                      <a:r>
                        <a:t/>
                      </a:r>
                      <a:endParaRPr sz="1500">
                        <a:latin typeface="Abril Fatface"/>
                        <a:ea typeface="Abril Fatface"/>
                        <a:cs typeface="Abril Fatface"/>
                        <a:sym typeface="Abril Fatface"/>
                      </a:endParaRPr>
                    </a:p>
                  </a:txBody>
                  <a:tcPr marT="91425" marB="91425" marR="91425" marL="91425" anchor="ctr">
                    <a:lnL cap="flat" cmpd="sng" w="19050">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500">
                          <a:solidFill>
                            <a:schemeClr val="lt1"/>
                          </a:solidFill>
                          <a:latin typeface="Abril Fatface"/>
                          <a:ea typeface="Abril Fatface"/>
                          <a:cs typeface="Abril Fatface"/>
                          <a:sym typeface="Abril Fatface"/>
                        </a:rPr>
                        <a:t>Goal 1</a:t>
                      </a:r>
                      <a:endParaRPr sz="1500">
                        <a:solidFill>
                          <a:schemeClr val="lt1"/>
                        </a:solidFill>
                        <a:latin typeface="Abril Fatface"/>
                        <a:ea typeface="Abril Fatface"/>
                        <a:cs typeface="Abril Fatface"/>
                        <a:sym typeface="Abril Fatfac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500">
                          <a:solidFill>
                            <a:schemeClr val="lt1"/>
                          </a:solidFill>
                          <a:latin typeface="Abril Fatface"/>
                          <a:ea typeface="Abril Fatface"/>
                          <a:cs typeface="Abril Fatface"/>
                          <a:sym typeface="Abril Fatface"/>
                        </a:rPr>
                        <a:t>Goal 2</a:t>
                      </a:r>
                      <a:endParaRPr sz="1500">
                        <a:solidFill>
                          <a:schemeClr val="lt1"/>
                        </a:solidFill>
                        <a:latin typeface="Abril Fatface"/>
                        <a:ea typeface="Abril Fatface"/>
                        <a:cs typeface="Abril Fatface"/>
                        <a:sym typeface="Abril Fatface"/>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500">
                          <a:solidFill>
                            <a:schemeClr val="lt1"/>
                          </a:solidFill>
                          <a:latin typeface="Abril Fatface"/>
                          <a:ea typeface="Abril Fatface"/>
                          <a:cs typeface="Abril Fatface"/>
                          <a:sym typeface="Abril Fatface"/>
                        </a:rPr>
                        <a:t>Goal 3</a:t>
                      </a:r>
                      <a:endParaRPr sz="1500">
                        <a:solidFill>
                          <a:schemeClr val="lt1"/>
                        </a:solidFill>
                        <a:latin typeface="Abril Fatface"/>
                        <a:ea typeface="Abril Fatface"/>
                        <a:cs typeface="Abril Fatface"/>
                        <a:sym typeface="Abril Fatface"/>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500">
                          <a:solidFill>
                            <a:schemeClr val="lt1"/>
                          </a:solidFill>
                          <a:latin typeface="Abril Fatface"/>
                          <a:ea typeface="Abril Fatface"/>
                          <a:cs typeface="Abril Fatface"/>
                          <a:sym typeface="Abril Fatface"/>
                        </a:rPr>
                        <a:t>Goal 4</a:t>
                      </a:r>
                      <a:endParaRPr sz="1500">
                        <a:solidFill>
                          <a:schemeClr val="lt1"/>
                        </a:solidFill>
                        <a:latin typeface="Abril Fatface"/>
                        <a:ea typeface="Abril Fatface"/>
                        <a:cs typeface="Abril Fatface"/>
                        <a:sym typeface="Abril Fatface"/>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500">
                          <a:solidFill>
                            <a:schemeClr val="lt1"/>
                          </a:solidFill>
                          <a:latin typeface="Abril Fatface"/>
                          <a:ea typeface="Abril Fatface"/>
                          <a:cs typeface="Abril Fatface"/>
                          <a:sym typeface="Abril Fatface"/>
                        </a:rPr>
                        <a:t>Goal 5</a:t>
                      </a:r>
                      <a:endParaRPr sz="1500">
                        <a:solidFill>
                          <a:schemeClr val="lt1"/>
                        </a:solidFill>
                        <a:latin typeface="Abril Fatface"/>
                        <a:ea typeface="Abril Fatface"/>
                        <a:cs typeface="Abril Fatface"/>
                        <a:sym typeface="Abril Fatface"/>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500">
                          <a:solidFill>
                            <a:schemeClr val="lt1"/>
                          </a:solidFill>
                          <a:latin typeface="Abril Fatface"/>
                          <a:ea typeface="Abril Fatface"/>
                          <a:cs typeface="Abril Fatface"/>
                          <a:sym typeface="Abril Fatface"/>
                        </a:rPr>
                        <a:t>Goal 6</a:t>
                      </a:r>
                      <a:endParaRPr sz="1500">
                        <a:solidFill>
                          <a:schemeClr val="lt1"/>
                        </a:solidFill>
                        <a:latin typeface="Abril Fatface"/>
                        <a:ea typeface="Abril Fatface"/>
                        <a:cs typeface="Abril Fatface"/>
                        <a:sym typeface="Abril Fatface"/>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500">
                          <a:solidFill>
                            <a:schemeClr val="lt1"/>
                          </a:solidFill>
                          <a:latin typeface="Abril Fatface"/>
                          <a:ea typeface="Abril Fatface"/>
                          <a:cs typeface="Abril Fatface"/>
                          <a:sym typeface="Abril Fatface"/>
                        </a:rPr>
                        <a:t>Goal 7</a:t>
                      </a:r>
                      <a:endParaRPr sz="1500">
                        <a:solidFill>
                          <a:schemeClr val="lt1"/>
                        </a:solidFill>
                        <a:latin typeface="Abril Fatface"/>
                        <a:ea typeface="Abril Fatface"/>
                        <a:cs typeface="Abril Fatface"/>
                        <a:sym typeface="Abril Fatface"/>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500">
                          <a:solidFill>
                            <a:schemeClr val="lt1"/>
                          </a:solidFill>
                          <a:latin typeface="Abril Fatface"/>
                          <a:ea typeface="Abril Fatface"/>
                          <a:cs typeface="Abril Fatface"/>
                          <a:sym typeface="Abril Fatface"/>
                        </a:rPr>
                        <a:t>Goal 8</a:t>
                      </a:r>
                      <a:endParaRPr sz="1500">
                        <a:solidFill>
                          <a:schemeClr val="lt1"/>
                        </a:solidFill>
                        <a:latin typeface="Abril Fatface"/>
                        <a:ea typeface="Abril Fatface"/>
                        <a:cs typeface="Abril Fatface"/>
                        <a:sym typeface="Abril Fatface"/>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r>
              <a:tr h="793650">
                <a:tc>
                  <a:txBody>
                    <a:bodyPr/>
                    <a:lstStyle/>
                    <a:p>
                      <a:pPr indent="0" lvl="0" marL="0" rtl="0" algn="ctr">
                        <a:spcBef>
                          <a:spcPts val="0"/>
                        </a:spcBef>
                        <a:spcAft>
                          <a:spcPts val="0"/>
                        </a:spcAft>
                        <a:buNone/>
                      </a:pPr>
                      <a:r>
                        <a:rPr lang="en" sz="1700">
                          <a:latin typeface="Abril Fatface"/>
                          <a:ea typeface="Abril Fatface"/>
                          <a:cs typeface="Abril Fatface"/>
                          <a:sym typeface="Abril Fatface"/>
                        </a:rPr>
                        <a:t>Planning</a:t>
                      </a:r>
                      <a:endParaRPr sz="1700"/>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793650">
                <a:tc>
                  <a:txBody>
                    <a:bodyPr/>
                    <a:lstStyle/>
                    <a:p>
                      <a:pPr indent="0" lvl="0" marL="0" rtl="0" algn="ctr">
                        <a:spcBef>
                          <a:spcPts val="0"/>
                        </a:spcBef>
                        <a:spcAft>
                          <a:spcPts val="0"/>
                        </a:spcAft>
                        <a:buNone/>
                      </a:pPr>
                      <a:r>
                        <a:rPr lang="en" sz="1700">
                          <a:latin typeface="Abril Fatface"/>
                          <a:ea typeface="Abril Fatface"/>
                          <a:cs typeface="Abril Fatface"/>
                          <a:sym typeface="Abril Fatface"/>
                        </a:rPr>
                        <a:t>In Progress</a:t>
                      </a:r>
                      <a:endParaRPr sz="1700">
                        <a:latin typeface="Abril Fatface"/>
                        <a:ea typeface="Abril Fatface"/>
                        <a:cs typeface="Abril Fatface"/>
                        <a:sym typeface="Abril Fatfac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lnSpc>
                          <a:spcPct val="60000"/>
                        </a:lnSpc>
                        <a:spcBef>
                          <a:spcPts val="0"/>
                        </a:spcBef>
                        <a:spcAft>
                          <a:spcPts val="0"/>
                        </a:spcAft>
                        <a:buNone/>
                      </a:pPr>
                      <a:r>
                        <a:t/>
                      </a:r>
                      <a:endParaRPr>
                        <a:latin typeface="Source Sans Pro"/>
                        <a:ea typeface="Source Sans Pro"/>
                        <a:cs typeface="Source Sans Pro"/>
                        <a:sym typeface="Source Sans Pro"/>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lnSpc>
                          <a:spcPct val="60000"/>
                        </a:lnSpc>
                        <a:spcBef>
                          <a:spcPts val="0"/>
                        </a:spcBef>
                        <a:spcAft>
                          <a:spcPts val="0"/>
                        </a:spcAft>
                        <a:buNone/>
                      </a:pPr>
                      <a:r>
                        <a:t/>
                      </a:r>
                      <a:endParaRPr>
                        <a:latin typeface="Source Sans Pro"/>
                        <a:ea typeface="Source Sans Pro"/>
                        <a:cs typeface="Source Sans Pro"/>
                        <a:sym typeface="Source Sans Pro"/>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lnSpc>
                          <a:spcPct val="60000"/>
                        </a:lnSpc>
                        <a:spcBef>
                          <a:spcPts val="0"/>
                        </a:spcBef>
                        <a:spcAft>
                          <a:spcPts val="0"/>
                        </a:spcAft>
                        <a:buNone/>
                      </a:pPr>
                      <a:r>
                        <a:t/>
                      </a:r>
                      <a:endParaRPr>
                        <a:latin typeface="Source Sans Pro"/>
                        <a:ea typeface="Source Sans Pro"/>
                        <a:cs typeface="Source Sans Pro"/>
                        <a:sym typeface="Source Sans Pro"/>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lnSpc>
                          <a:spcPct val="60000"/>
                        </a:lnSpc>
                        <a:spcBef>
                          <a:spcPts val="0"/>
                        </a:spcBef>
                        <a:spcAft>
                          <a:spcPts val="0"/>
                        </a:spcAft>
                        <a:buNone/>
                      </a:pPr>
                      <a:r>
                        <a:t/>
                      </a:r>
                      <a:endParaRPr>
                        <a:latin typeface="Source Sans Pro"/>
                        <a:ea typeface="Source Sans Pro"/>
                        <a:cs typeface="Source Sans Pro"/>
                        <a:sym typeface="Source Sans Pro"/>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lnSpc>
                          <a:spcPct val="60000"/>
                        </a:lnSpc>
                        <a:spcBef>
                          <a:spcPts val="0"/>
                        </a:spcBef>
                        <a:spcAft>
                          <a:spcPts val="0"/>
                        </a:spcAft>
                        <a:buNone/>
                      </a:pPr>
                      <a:r>
                        <a:t/>
                      </a:r>
                      <a:endParaRPr>
                        <a:latin typeface="Source Sans Pro"/>
                        <a:ea typeface="Source Sans Pro"/>
                        <a:cs typeface="Source Sans Pro"/>
                        <a:sym typeface="Source Sans Pro"/>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lnSpc>
                          <a:spcPct val="60000"/>
                        </a:lnSpc>
                        <a:spcBef>
                          <a:spcPts val="0"/>
                        </a:spcBef>
                        <a:spcAft>
                          <a:spcPts val="0"/>
                        </a:spcAft>
                        <a:buNone/>
                      </a:pPr>
                      <a:r>
                        <a:t/>
                      </a:r>
                      <a:endParaRPr>
                        <a:latin typeface="Source Sans Pro"/>
                        <a:ea typeface="Source Sans Pro"/>
                        <a:cs typeface="Source Sans Pro"/>
                        <a:sym typeface="Source Sans Pro"/>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793650">
                <a:tc>
                  <a:txBody>
                    <a:bodyPr/>
                    <a:lstStyle/>
                    <a:p>
                      <a:pPr indent="0" lvl="0" marL="0" rtl="0" algn="ctr">
                        <a:spcBef>
                          <a:spcPts val="0"/>
                        </a:spcBef>
                        <a:spcAft>
                          <a:spcPts val="0"/>
                        </a:spcAft>
                        <a:buNone/>
                      </a:pPr>
                      <a:r>
                        <a:rPr lang="en" sz="1700">
                          <a:latin typeface="Abril Fatface"/>
                          <a:ea typeface="Abril Fatface"/>
                          <a:cs typeface="Abril Fatface"/>
                          <a:sym typeface="Abril Fatface"/>
                        </a:rPr>
                        <a:t>Complete</a:t>
                      </a:r>
                      <a:endParaRPr sz="1700"/>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219" name="Google Shape;219;p31"/>
          <p:cNvSpPr/>
          <p:nvPr/>
        </p:nvSpPr>
        <p:spPr>
          <a:xfrm>
            <a:off x="2381400" y="237360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1"/>
          <p:cNvSpPr/>
          <p:nvPr/>
        </p:nvSpPr>
        <p:spPr>
          <a:xfrm>
            <a:off x="3124350" y="237360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1"/>
          <p:cNvSpPr/>
          <p:nvPr/>
        </p:nvSpPr>
        <p:spPr>
          <a:xfrm>
            <a:off x="3867300" y="237360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1"/>
          <p:cNvSpPr/>
          <p:nvPr/>
        </p:nvSpPr>
        <p:spPr>
          <a:xfrm>
            <a:off x="4610250" y="237360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1"/>
          <p:cNvSpPr/>
          <p:nvPr/>
        </p:nvSpPr>
        <p:spPr>
          <a:xfrm>
            <a:off x="5353200" y="237360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1"/>
          <p:cNvSpPr/>
          <p:nvPr/>
        </p:nvSpPr>
        <p:spPr>
          <a:xfrm>
            <a:off x="6096150" y="237360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1"/>
          <p:cNvSpPr/>
          <p:nvPr/>
        </p:nvSpPr>
        <p:spPr>
          <a:xfrm>
            <a:off x="6839100" y="237360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1"/>
          <p:cNvSpPr/>
          <p:nvPr/>
        </p:nvSpPr>
        <p:spPr>
          <a:xfrm>
            <a:off x="7582050" y="237360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1"/>
          <p:cNvSpPr/>
          <p:nvPr/>
        </p:nvSpPr>
        <p:spPr>
          <a:xfrm>
            <a:off x="2381400" y="319275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1"/>
          <p:cNvSpPr/>
          <p:nvPr/>
        </p:nvSpPr>
        <p:spPr>
          <a:xfrm>
            <a:off x="3124350" y="319275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1"/>
          <p:cNvSpPr/>
          <p:nvPr/>
        </p:nvSpPr>
        <p:spPr>
          <a:xfrm>
            <a:off x="3867300" y="319275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1"/>
          <p:cNvSpPr/>
          <p:nvPr/>
        </p:nvSpPr>
        <p:spPr>
          <a:xfrm>
            <a:off x="4610250" y="319275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1"/>
          <p:cNvSpPr/>
          <p:nvPr/>
        </p:nvSpPr>
        <p:spPr>
          <a:xfrm>
            <a:off x="5353200" y="319275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1"/>
          <p:cNvSpPr/>
          <p:nvPr/>
        </p:nvSpPr>
        <p:spPr>
          <a:xfrm>
            <a:off x="6096150" y="319275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p:nvPr/>
        </p:nvSpPr>
        <p:spPr>
          <a:xfrm>
            <a:off x="6839100" y="319275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1"/>
          <p:cNvSpPr/>
          <p:nvPr/>
        </p:nvSpPr>
        <p:spPr>
          <a:xfrm>
            <a:off x="7582050" y="3192750"/>
            <a:ext cx="548700" cy="548700"/>
          </a:xfrm>
          <a:prstGeom prst="star12">
            <a:avLst>
              <a:gd fmla="val 30332"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31"/>
          <p:cNvPicPr preferRelativeResize="0"/>
          <p:nvPr/>
        </p:nvPicPr>
        <p:blipFill>
          <a:blip r:embed="rId3">
            <a:alphaModFix/>
          </a:blip>
          <a:stretch>
            <a:fillRect/>
          </a:stretch>
        </p:blipFill>
        <p:spPr>
          <a:xfrm>
            <a:off x="2286000" y="1285875"/>
            <a:ext cx="4572000" cy="2571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300"/>
                                        <p:tgtEl>
                                          <p:spTgt spid="235"/>
                                        </p:tgtEl>
                                        <p:attrNameLst>
                                          <p:attrName>ppt_w</p:attrName>
                                        </p:attrNameLst>
                                      </p:cBhvr>
                                      <p:tavLst>
                                        <p:tav fmla="" tm="0">
                                          <p:val>
                                            <p:strVal val="0"/>
                                          </p:val>
                                        </p:tav>
                                        <p:tav fmla="" tm="100000">
                                          <p:val>
                                            <p:strVal val="#ppt_w"/>
                                          </p:val>
                                        </p:tav>
                                      </p:tavLst>
                                    </p:anim>
                                    <p:anim calcmode="lin" valueType="num">
                                      <p:cBhvr additive="base">
                                        <p:cTn dur="300"/>
                                        <p:tgtEl>
                                          <p:spTgt spid="2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p:nvPr/>
        </p:nvSpPr>
        <p:spPr>
          <a:xfrm rot="5400000">
            <a:off x="845600" y="-386750"/>
            <a:ext cx="548700" cy="2240100"/>
          </a:xfrm>
          <a:prstGeom prst="round2SameRect">
            <a:avLst>
              <a:gd fmla="val 43258"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2"/>
          <p:cNvSpPr txBox="1"/>
          <p:nvPr>
            <p:ph idx="1" type="subTitle"/>
          </p:nvPr>
        </p:nvSpPr>
        <p:spPr>
          <a:xfrm>
            <a:off x="720000" y="2747975"/>
            <a:ext cx="3132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Phase II: Transformation</a:t>
            </a:r>
            <a:endParaRPr>
              <a:solidFill>
                <a:schemeClr val="dk1"/>
              </a:solidFill>
            </a:endParaRPr>
          </a:p>
        </p:txBody>
      </p:sp>
      <p:sp>
        <p:nvSpPr>
          <p:cNvPr id="242" name="Google Shape;242;p32"/>
          <p:cNvSpPr txBox="1"/>
          <p:nvPr>
            <p:ph idx="2" type="subTitle"/>
          </p:nvPr>
        </p:nvSpPr>
        <p:spPr>
          <a:xfrm>
            <a:off x="5292000" y="2747975"/>
            <a:ext cx="31320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Phase III: Inspiration</a:t>
            </a:r>
            <a:endParaRPr/>
          </a:p>
        </p:txBody>
      </p:sp>
      <p:sp>
        <p:nvSpPr>
          <p:cNvPr id="243" name="Google Shape;243;p32"/>
          <p:cNvSpPr txBox="1"/>
          <p:nvPr>
            <p:ph idx="3" type="subTitle"/>
          </p:nvPr>
        </p:nvSpPr>
        <p:spPr>
          <a:xfrm>
            <a:off x="720000" y="3205175"/>
            <a:ext cx="3132000" cy="1008000"/>
          </a:xfrm>
          <a:prstGeom prst="rect">
            <a:avLst/>
          </a:prstGeom>
        </p:spPr>
        <p:txBody>
          <a:bodyPr anchorCtr="0" anchor="t" bIns="91425" lIns="182875" spcFirstLastPara="1" rIns="182875" wrap="square" tIns="91425">
            <a:noAutofit/>
          </a:bodyPr>
          <a:lstStyle/>
          <a:p>
            <a:pPr indent="0" lvl="0" marL="0" rtl="0" algn="ctr">
              <a:spcBef>
                <a:spcPts val="0"/>
              </a:spcBef>
              <a:spcAft>
                <a:spcPts val="0"/>
              </a:spcAft>
              <a:buNone/>
            </a:pPr>
            <a:r>
              <a:rPr lang="en" sz="1300"/>
              <a:t>Starting in 2024, the Library will take what we discovered during Phase I and use it to transform—reimagine our services programming, and resources in order to better meet the students, faculty, and staff of the Auraria Campus wherever they are along their educational journey.</a:t>
            </a:r>
            <a:endParaRPr sz="1300"/>
          </a:p>
        </p:txBody>
      </p:sp>
      <p:sp>
        <p:nvSpPr>
          <p:cNvPr id="244" name="Google Shape;244;p32"/>
          <p:cNvSpPr txBox="1"/>
          <p:nvPr>
            <p:ph idx="4" type="subTitle"/>
          </p:nvPr>
        </p:nvSpPr>
        <p:spPr>
          <a:xfrm>
            <a:off x="5292000" y="3205175"/>
            <a:ext cx="3132000" cy="1008000"/>
          </a:xfrm>
          <a:prstGeom prst="rect">
            <a:avLst/>
          </a:prstGeom>
        </p:spPr>
        <p:txBody>
          <a:bodyPr anchorCtr="0" anchor="t" bIns="91425" lIns="182875" spcFirstLastPara="1" rIns="182875" wrap="square" tIns="91425">
            <a:noAutofit/>
          </a:bodyPr>
          <a:lstStyle/>
          <a:p>
            <a:pPr indent="0" lvl="0" marL="0" rtl="0" algn="ctr">
              <a:spcBef>
                <a:spcPts val="0"/>
              </a:spcBef>
              <a:spcAft>
                <a:spcPts val="0"/>
              </a:spcAft>
              <a:buNone/>
            </a:pPr>
            <a:r>
              <a:rPr lang="en" sz="1300"/>
              <a:t>Starting in 2027, the Library will look back on how we’ve discovered and transformed ourselves during Phase I and Phase 2. This process of reviewing how far we’ve come and how we might have inspired our users to become life-long learners will point us towards new opportunities.</a:t>
            </a:r>
            <a:endParaRPr sz="1300"/>
          </a:p>
        </p:txBody>
      </p:sp>
      <p:sp>
        <p:nvSpPr>
          <p:cNvPr id="245" name="Google Shape;245;p32"/>
          <p:cNvSpPr txBox="1"/>
          <p:nvPr>
            <p:ph type="title"/>
          </p:nvPr>
        </p:nvSpPr>
        <p:spPr>
          <a:xfrm>
            <a:off x="720000" y="439150"/>
            <a:ext cx="3852000" cy="45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
                <a:solidFill>
                  <a:schemeClr val="lt2"/>
                </a:solidFill>
              </a:rPr>
              <a:t>Future</a:t>
            </a:r>
            <a:r>
              <a:rPr b="0" lang="en"/>
              <a:t>  Phases</a:t>
            </a:r>
            <a:endParaRPr/>
          </a:p>
        </p:txBody>
      </p:sp>
      <p:sp>
        <p:nvSpPr>
          <p:cNvPr id="246" name="Google Shape;246;p32"/>
          <p:cNvSpPr/>
          <p:nvPr/>
        </p:nvSpPr>
        <p:spPr>
          <a:xfrm>
            <a:off x="1600200" y="1364956"/>
            <a:ext cx="1371600" cy="1371600"/>
          </a:xfrm>
          <a:prstGeom prst="ellipse">
            <a:avLst/>
          </a:prstGeom>
          <a:gradFill>
            <a:gsLst>
              <a:gs pos="0">
                <a:schemeClr val="dk2"/>
              </a:gs>
              <a:gs pos="65000">
                <a:schemeClr val="lt2"/>
              </a:gs>
              <a:gs pos="100000">
                <a:schemeClr val="lt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2"/>
          <p:cNvSpPr/>
          <p:nvPr/>
        </p:nvSpPr>
        <p:spPr>
          <a:xfrm>
            <a:off x="6172200" y="1364956"/>
            <a:ext cx="1371600" cy="1371600"/>
          </a:xfrm>
          <a:prstGeom prst="ellipse">
            <a:avLst/>
          </a:prstGeom>
          <a:gradFill>
            <a:gsLst>
              <a:gs pos="0">
                <a:schemeClr val="lt1"/>
              </a:gs>
              <a:gs pos="70000">
                <a:schemeClr val="dk2"/>
              </a:gs>
              <a:gs pos="100000">
                <a:schemeClr val="dk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2"/>
          <p:cNvSpPr/>
          <p:nvPr/>
        </p:nvSpPr>
        <p:spPr>
          <a:xfrm>
            <a:off x="6673379" y="1776442"/>
            <a:ext cx="369238" cy="548627"/>
          </a:xfrm>
          <a:custGeom>
            <a:rect b="b" l="l" r="r" t="t"/>
            <a:pathLst>
              <a:path extrusionOk="0" h="10729" w="7312">
                <a:moveTo>
                  <a:pt x="1584" y="2408"/>
                </a:moveTo>
                <a:cubicBezTo>
                  <a:pt x="1389" y="2408"/>
                  <a:pt x="1186" y="2426"/>
                  <a:pt x="976" y="2465"/>
                </a:cubicBezTo>
                <a:cubicBezTo>
                  <a:pt x="929" y="2465"/>
                  <a:pt x="905" y="2513"/>
                  <a:pt x="905" y="2560"/>
                </a:cubicBezTo>
                <a:cubicBezTo>
                  <a:pt x="905" y="2632"/>
                  <a:pt x="953" y="2656"/>
                  <a:pt x="1000" y="2656"/>
                </a:cubicBezTo>
                <a:cubicBezTo>
                  <a:pt x="1197" y="2616"/>
                  <a:pt x="1386" y="2599"/>
                  <a:pt x="1573" y="2599"/>
                </a:cubicBezTo>
                <a:cubicBezTo>
                  <a:pt x="1725" y="2599"/>
                  <a:pt x="1874" y="2610"/>
                  <a:pt x="2024" y="2632"/>
                </a:cubicBezTo>
                <a:cubicBezTo>
                  <a:pt x="2334" y="2679"/>
                  <a:pt x="2596" y="2751"/>
                  <a:pt x="2834" y="2894"/>
                </a:cubicBezTo>
                <a:lnTo>
                  <a:pt x="2882" y="2894"/>
                </a:lnTo>
                <a:cubicBezTo>
                  <a:pt x="2905" y="2894"/>
                  <a:pt x="2929" y="2870"/>
                  <a:pt x="2953" y="2846"/>
                </a:cubicBezTo>
                <a:cubicBezTo>
                  <a:pt x="2977" y="2798"/>
                  <a:pt x="2953" y="2751"/>
                  <a:pt x="2929" y="2727"/>
                </a:cubicBezTo>
                <a:cubicBezTo>
                  <a:pt x="2667" y="2584"/>
                  <a:pt x="2381" y="2489"/>
                  <a:pt x="2048" y="2441"/>
                </a:cubicBezTo>
                <a:cubicBezTo>
                  <a:pt x="1898" y="2420"/>
                  <a:pt x="1744" y="2408"/>
                  <a:pt x="1584" y="2408"/>
                </a:cubicBezTo>
                <a:close/>
                <a:moveTo>
                  <a:pt x="6454" y="2584"/>
                </a:moveTo>
                <a:cubicBezTo>
                  <a:pt x="6406" y="2584"/>
                  <a:pt x="6358" y="2584"/>
                  <a:pt x="6335" y="2632"/>
                </a:cubicBezTo>
                <a:cubicBezTo>
                  <a:pt x="6216" y="2965"/>
                  <a:pt x="6049" y="3275"/>
                  <a:pt x="5858" y="3513"/>
                </a:cubicBezTo>
                <a:cubicBezTo>
                  <a:pt x="5644" y="3751"/>
                  <a:pt x="5454" y="3942"/>
                  <a:pt x="5215" y="4084"/>
                </a:cubicBezTo>
                <a:cubicBezTo>
                  <a:pt x="5168" y="4108"/>
                  <a:pt x="5144" y="4180"/>
                  <a:pt x="5192" y="4227"/>
                </a:cubicBezTo>
                <a:cubicBezTo>
                  <a:pt x="5192" y="4251"/>
                  <a:pt x="5239" y="4251"/>
                  <a:pt x="5263" y="4251"/>
                </a:cubicBezTo>
                <a:lnTo>
                  <a:pt x="5311" y="4251"/>
                </a:lnTo>
                <a:cubicBezTo>
                  <a:pt x="5549" y="4108"/>
                  <a:pt x="5787" y="3894"/>
                  <a:pt x="6001" y="3632"/>
                </a:cubicBezTo>
                <a:cubicBezTo>
                  <a:pt x="6216" y="3370"/>
                  <a:pt x="6382" y="3060"/>
                  <a:pt x="6525" y="2703"/>
                </a:cubicBezTo>
                <a:cubicBezTo>
                  <a:pt x="6525" y="2656"/>
                  <a:pt x="6501" y="2608"/>
                  <a:pt x="6454" y="2584"/>
                </a:cubicBezTo>
                <a:close/>
                <a:moveTo>
                  <a:pt x="3644" y="3846"/>
                </a:moveTo>
                <a:cubicBezTo>
                  <a:pt x="3834" y="3846"/>
                  <a:pt x="3977" y="3989"/>
                  <a:pt x="3977" y="4180"/>
                </a:cubicBezTo>
                <a:cubicBezTo>
                  <a:pt x="3977" y="4346"/>
                  <a:pt x="3834" y="4513"/>
                  <a:pt x="3644" y="4513"/>
                </a:cubicBezTo>
                <a:cubicBezTo>
                  <a:pt x="3477" y="4513"/>
                  <a:pt x="3310" y="4346"/>
                  <a:pt x="3310" y="4180"/>
                </a:cubicBezTo>
                <a:cubicBezTo>
                  <a:pt x="3310" y="3989"/>
                  <a:pt x="3477" y="3846"/>
                  <a:pt x="3644" y="3846"/>
                </a:cubicBezTo>
                <a:close/>
                <a:moveTo>
                  <a:pt x="3644" y="2941"/>
                </a:moveTo>
                <a:cubicBezTo>
                  <a:pt x="3548" y="2941"/>
                  <a:pt x="3477" y="3013"/>
                  <a:pt x="3477" y="3084"/>
                </a:cubicBezTo>
                <a:lnTo>
                  <a:pt x="3477" y="3132"/>
                </a:lnTo>
                <a:cubicBezTo>
                  <a:pt x="3477" y="3180"/>
                  <a:pt x="3501" y="3203"/>
                  <a:pt x="3548" y="3251"/>
                </a:cubicBezTo>
                <a:lnTo>
                  <a:pt x="3548" y="3537"/>
                </a:lnTo>
                <a:lnTo>
                  <a:pt x="3477" y="3537"/>
                </a:lnTo>
                <a:lnTo>
                  <a:pt x="3382" y="3275"/>
                </a:lnTo>
                <a:cubicBezTo>
                  <a:pt x="3405" y="3227"/>
                  <a:pt x="3405" y="3180"/>
                  <a:pt x="3382" y="3132"/>
                </a:cubicBezTo>
                <a:lnTo>
                  <a:pt x="3382" y="3108"/>
                </a:lnTo>
                <a:cubicBezTo>
                  <a:pt x="3346" y="3054"/>
                  <a:pt x="3297" y="3028"/>
                  <a:pt x="3244" y="3028"/>
                </a:cubicBezTo>
                <a:cubicBezTo>
                  <a:pt x="3227" y="3028"/>
                  <a:pt x="3209" y="3031"/>
                  <a:pt x="3191" y="3037"/>
                </a:cubicBezTo>
                <a:cubicBezTo>
                  <a:pt x="3096" y="3060"/>
                  <a:pt x="3072" y="3156"/>
                  <a:pt x="3096" y="3227"/>
                </a:cubicBezTo>
                <a:lnTo>
                  <a:pt x="3096" y="3251"/>
                </a:lnTo>
                <a:cubicBezTo>
                  <a:pt x="3120" y="3299"/>
                  <a:pt x="3167" y="3322"/>
                  <a:pt x="3215" y="3346"/>
                </a:cubicBezTo>
                <a:lnTo>
                  <a:pt x="3310" y="3608"/>
                </a:lnTo>
                <a:lnTo>
                  <a:pt x="3263" y="3656"/>
                </a:lnTo>
                <a:lnTo>
                  <a:pt x="3048" y="3441"/>
                </a:lnTo>
                <a:cubicBezTo>
                  <a:pt x="3048" y="3394"/>
                  <a:pt x="3048" y="3346"/>
                  <a:pt x="3001" y="3322"/>
                </a:cubicBezTo>
                <a:lnTo>
                  <a:pt x="3001" y="3299"/>
                </a:lnTo>
                <a:cubicBezTo>
                  <a:pt x="2965" y="3275"/>
                  <a:pt x="2923" y="3263"/>
                  <a:pt x="2885" y="3263"/>
                </a:cubicBezTo>
                <a:cubicBezTo>
                  <a:pt x="2846" y="3263"/>
                  <a:pt x="2810" y="3275"/>
                  <a:pt x="2786" y="3299"/>
                </a:cubicBezTo>
                <a:cubicBezTo>
                  <a:pt x="2715" y="3370"/>
                  <a:pt x="2715" y="3465"/>
                  <a:pt x="2786" y="3513"/>
                </a:cubicBezTo>
                <a:lnTo>
                  <a:pt x="2786" y="3537"/>
                </a:lnTo>
                <a:cubicBezTo>
                  <a:pt x="2834" y="3561"/>
                  <a:pt x="2858" y="3584"/>
                  <a:pt x="2905" y="3584"/>
                </a:cubicBezTo>
                <a:lnTo>
                  <a:pt x="2929" y="3584"/>
                </a:lnTo>
                <a:lnTo>
                  <a:pt x="3120" y="3799"/>
                </a:lnTo>
                <a:lnTo>
                  <a:pt x="3096" y="3846"/>
                </a:lnTo>
                <a:lnTo>
                  <a:pt x="2834" y="3727"/>
                </a:lnTo>
                <a:cubicBezTo>
                  <a:pt x="2810" y="3680"/>
                  <a:pt x="2786" y="3632"/>
                  <a:pt x="2739" y="3632"/>
                </a:cubicBezTo>
                <a:lnTo>
                  <a:pt x="2715" y="3608"/>
                </a:lnTo>
                <a:cubicBezTo>
                  <a:pt x="2698" y="3603"/>
                  <a:pt x="2680" y="3600"/>
                  <a:pt x="2662" y="3600"/>
                </a:cubicBezTo>
                <a:cubicBezTo>
                  <a:pt x="2602" y="3600"/>
                  <a:pt x="2543" y="3631"/>
                  <a:pt x="2524" y="3703"/>
                </a:cubicBezTo>
                <a:cubicBezTo>
                  <a:pt x="2477" y="3775"/>
                  <a:pt x="2524" y="3870"/>
                  <a:pt x="2596" y="3894"/>
                </a:cubicBezTo>
                <a:lnTo>
                  <a:pt x="2620" y="3894"/>
                </a:lnTo>
                <a:lnTo>
                  <a:pt x="2691" y="3918"/>
                </a:lnTo>
                <a:lnTo>
                  <a:pt x="2763" y="3894"/>
                </a:lnTo>
                <a:lnTo>
                  <a:pt x="3024" y="4013"/>
                </a:lnTo>
                <a:lnTo>
                  <a:pt x="3001" y="4084"/>
                </a:lnTo>
                <a:lnTo>
                  <a:pt x="2715" y="4084"/>
                </a:lnTo>
                <a:cubicBezTo>
                  <a:pt x="2691" y="4037"/>
                  <a:pt x="2643" y="4013"/>
                  <a:pt x="2596" y="4013"/>
                </a:cubicBezTo>
                <a:lnTo>
                  <a:pt x="2572" y="4013"/>
                </a:lnTo>
                <a:cubicBezTo>
                  <a:pt x="2477" y="4013"/>
                  <a:pt x="2429" y="4084"/>
                  <a:pt x="2429" y="4180"/>
                </a:cubicBezTo>
                <a:cubicBezTo>
                  <a:pt x="2429" y="4251"/>
                  <a:pt x="2477" y="4323"/>
                  <a:pt x="2572" y="4323"/>
                </a:cubicBezTo>
                <a:lnTo>
                  <a:pt x="2596" y="4323"/>
                </a:lnTo>
                <a:cubicBezTo>
                  <a:pt x="2643" y="4323"/>
                  <a:pt x="2691" y="4299"/>
                  <a:pt x="2715" y="4275"/>
                </a:cubicBezTo>
                <a:lnTo>
                  <a:pt x="3001" y="4275"/>
                </a:lnTo>
                <a:lnTo>
                  <a:pt x="3024" y="4323"/>
                </a:lnTo>
                <a:lnTo>
                  <a:pt x="2739" y="4442"/>
                </a:lnTo>
                <a:cubicBezTo>
                  <a:pt x="2715" y="4418"/>
                  <a:pt x="2667" y="4418"/>
                  <a:pt x="2620" y="4418"/>
                </a:cubicBezTo>
                <a:lnTo>
                  <a:pt x="2596" y="4442"/>
                </a:lnTo>
                <a:cubicBezTo>
                  <a:pt x="2524" y="4465"/>
                  <a:pt x="2477" y="4561"/>
                  <a:pt x="2501" y="4632"/>
                </a:cubicBezTo>
                <a:cubicBezTo>
                  <a:pt x="2524" y="4680"/>
                  <a:pt x="2596" y="4727"/>
                  <a:pt x="2643" y="4727"/>
                </a:cubicBezTo>
                <a:lnTo>
                  <a:pt x="2715" y="4704"/>
                </a:lnTo>
                <a:lnTo>
                  <a:pt x="2739" y="4704"/>
                </a:lnTo>
                <a:cubicBezTo>
                  <a:pt x="2786" y="4680"/>
                  <a:pt x="2810" y="4656"/>
                  <a:pt x="2810" y="4608"/>
                </a:cubicBezTo>
                <a:lnTo>
                  <a:pt x="3096" y="4489"/>
                </a:lnTo>
                <a:lnTo>
                  <a:pt x="3120" y="4561"/>
                </a:lnTo>
                <a:lnTo>
                  <a:pt x="2929" y="4751"/>
                </a:lnTo>
                <a:cubicBezTo>
                  <a:pt x="2882" y="4751"/>
                  <a:pt x="2834" y="4775"/>
                  <a:pt x="2810" y="4799"/>
                </a:cubicBezTo>
                <a:lnTo>
                  <a:pt x="2786" y="4823"/>
                </a:lnTo>
                <a:cubicBezTo>
                  <a:pt x="2715" y="4870"/>
                  <a:pt x="2715" y="4966"/>
                  <a:pt x="2786" y="5037"/>
                </a:cubicBezTo>
                <a:cubicBezTo>
                  <a:pt x="2810" y="5061"/>
                  <a:pt x="2858" y="5085"/>
                  <a:pt x="2882" y="5085"/>
                </a:cubicBezTo>
                <a:cubicBezTo>
                  <a:pt x="2929" y="5085"/>
                  <a:pt x="2977" y="5061"/>
                  <a:pt x="3001" y="5037"/>
                </a:cubicBezTo>
                <a:lnTo>
                  <a:pt x="3024" y="5013"/>
                </a:lnTo>
                <a:cubicBezTo>
                  <a:pt x="3048" y="4989"/>
                  <a:pt x="3072" y="4942"/>
                  <a:pt x="3048" y="4894"/>
                </a:cubicBezTo>
                <a:lnTo>
                  <a:pt x="3263" y="4680"/>
                </a:lnTo>
                <a:lnTo>
                  <a:pt x="3310" y="4727"/>
                </a:lnTo>
                <a:lnTo>
                  <a:pt x="3191" y="4989"/>
                </a:lnTo>
                <a:cubicBezTo>
                  <a:pt x="3144" y="4989"/>
                  <a:pt x="3120" y="5037"/>
                  <a:pt x="3096" y="5061"/>
                </a:cubicBezTo>
                <a:lnTo>
                  <a:pt x="3096" y="5085"/>
                </a:lnTo>
                <a:cubicBezTo>
                  <a:pt x="3048" y="5180"/>
                  <a:pt x="3096" y="5251"/>
                  <a:pt x="3167" y="5299"/>
                </a:cubicBezTo>
                <a:lnTo>
                  <a:pt x="3239" y="5299"/>
                </a:lnTo>
                <a:cubicBezTo>
                  <a:pt x="3286" y="5299"/>
                  <a:pt x="3358" y="5275"/>
                  <a:pt x="3382" y="5204"/>
                </a:cubicBezTo>
                <a:lnTo>
                  <a:pt x="3382" y="5180"/>
                </a:lnTo>
                <a:cubicBezTo>
                  <a:pt x="3405" y="5132"/>
                  <a:pt x="3382" y="5085"/>
                  <a:pt x="3382" y="5061"/>
                </a:cubicBezTo>
                <a:lnTo>
                  <a:pt x="3477" y="4799"/>
                </a:lnTo>
                <a:lnTo>
                  <a:pt x="3548" y="4799"/>
                </a:lnTo>
                <a:lnTo>
                  <a:pt x="3548" y="5085"/>
                </a:lnTo>
                <a:cubicBezTo>
                  <a:pt x="3525" y="5132"/>
                  <a:pt x="3501" y="5156"/>
                  <a:pt x="3501" y="5204"/>
                </a:cubicBezTo>
                <a:lnTo>
                  <a:pt x="3501" y="5251"/>
                </a:lnTo>
                <a:cubicBezTo>
                  <a:pt x="3501" y="5323"/>
                  <a:pt x="3572" y="5394"/>
                  <a:pt x="3644" y="5394"/>
                </a:cubicBezTo>
                <a:cubicBezTo>
                  <a:pt x="3739" y="5394"/>
                  <a:pt x="3810" y="5323"/>
                  <a:pt x="3810" y="5251"/>
                </a:cubicBezTo>
                <a:lnTo>
                  <a:pt x="3810" y="5204"/>
                </a:lnTo>
                <a:cubicBezTo>
                  <a:pt x="3810" y="5156"/>
                  <a:pt x="3787" y="5132"/>
                  <a:pt x="3739" y="5085"/>
                </a:cubicBezTo>
                <a:lnTo>
                  <a:pt x="3739" y="4799"/>
                </a:lnTo>
                <a:lnTo>
                  <a:pt x="3810" y="4799"/>
                </a:lnTo>
                <a:lnTo>
                  <a:pt x="3906" y="5061"/>
                </a:lnTo>
                <a:cubicBezTo>
                  <a:pt x="3882" y="5108"/>
                  <a:pt x="3882" y="5156"/>
                  <a:pt x="3906" y="5204"/>
                </a:cubicBezTo>
                <a:lnTo>
                  <a:pt x="3906" y="5228"/>
                </a:lnTo>
                <a:cubicBezTo>
                  <a:pt x="3929" y="5275"/>
                  <a:pt x="4001" y="5323"/>
                  <a:pt x="4048" y="5323"/>
                </a:cubicBezTo>
                <a:lnTo>
                  <a:pt x="4096" y="5299"/>
                </a:lnTo>
                <a:cubicBezTo>
                  <a:pt x="4191" y="5275"/>
                  <a:pt x="4215" y="5180"/>
                  <a:pt x="4191" y="5108"/>
                </a:cubicBezTo>
                <a:lnTo>
                  <a:pt x="4191" y="5085"/>
                </a:lnTo>
                <a:cubicBezTo>
                  <a:pt x="4168" y="5037"/>
                  <a:pt x="4120" y="5013"/>
                  <a:pt x="4072" y="4989"/>
                </a:cubicBezTo>
                <a:lnTo>
                  <a:pt x="3977" y="4727"/>
                </a:lnTo>
                <a:lnTo>
                  <a:pt x="4025" y="4680"/>
                </a:lnTo>
                <a:lnTo>
                  <a:pt x="4239" y="4894"/>
                </a:lnTo>
                <a:cubicBezTo>
                  <a:pt x="4239" y="4942"/>
                  <a:pt x="4239" y="4966"/>
                  <a:pt x="4287" y="5013"/>
                </a:cubicBezTo>
                <a:lnTo>
                  <a:pt x="4287" y="5037"/>
                </a:lnTo>
                <a:cubicBezTo>
                  <a:pt x="4334" y="5061"/>
                  <a:pt x="4358" y="5085"/>
                  <a:pt x="4406" y="5085"/>
                </a:cubicBezTo>
                <a:cubicBezTo>
                  <a:pt x="4453" y="5085"/>
                  <a:pt x="4477" y="5061"/>
                  <a:pt x="4501" y="5037"/>
                </a:cubicBezTo>
                <a:cubicBezTo>
                  <a:pt x="4572" y="4966"/>
                  <a:pt x="4572" y="4870"/>
                  <a:pt x="4501" y="4823"/>
                </a:cubicBezTo>
                <a:lnTo>
                  <a:pt x="4477" y="4799"/>
                </a:lnTo>
                <a:cubicBezTo>
                  <a:pt x="4453" y="4775"/>
                  <a:pt x="4406" y="4751"/>
                  <a:pt x="4358" y="4751"/>
                </a:cubicBezTo>
                <a:lnTo>
                  <a:pt x="4168" y="4561"/>
                </a:lnTo>
                <a:lnTo>
                  <a:pt x="4191" y="4513"/>
                </a:lnTo>
                <a:lnTo>
                  <a:pt x="4453" y="4608"/>
                </a:lnTo>
                <a:cubicBezTo>
                  <a:pt x="4477" y="4656"/>
                  <a:pt x="4501" y="4704"/>
                  <a:pt x="4549" y="4704"/>
                </a:cubicBezTo>
                <a:lnTo>
                  <a:pt x="4572" y="4727"/>
                </a:lnTo>
                <a:lnTo>
                  <a:pt x="4620" y="4727"/>
                </a:lnTo>
                <a:cubicBezTo>
                  <a:pt x="4691" y="4727"/>
                  <a:pt x="4739" y="4704"/>
                  <a:pt x="4763" y="4632"/>
                </a:cubicBezTo>
                <a:cubicBezTo>
                  <a:pt x="4811" y="4561"/>
                  <a:pt x="4763" y="4489"/>
                  <a:pt x="4691" y="4442"/>
                </a:cubicBezTo>
                <a:lnTo>
                  <a:pt x="4668" y="4442"/>
                </a:lnTo>
                <a:cubicBezTo>
                  <a:pt x="4644" y="4430"/>
                  <a:pt x="4620" y="4424"/>
                  <a:pt x="4596" y="4424"/>
                </a:cubicBezTo>
                <a:cubicBezTo>
                  <a:pt x="4572" y="4424"/>
                  <a:pt x="4549" y="4430"/>
                  <a:pt x="4525" y="4442"/>
                </a:cubicBezTo>
                <a:lnTo>
                  <a:pt x="4263" y="4323"/>
                </a:lnTo>
                <a:lnTo>
                  <a:pt x="4287" y="4251"/>
                </a:lnTo>
                <a:lnTo>
                  <a:pt x="4572" y="4251"/>
                </a:lnTo>
                <a:cubicBezTo>
                  <a:pt x="4596" y="4299"/>
                  <a:pt x="4644" y="4323"/>
                  <a:pt x="4691" y="4323"/>
                </a:cubicBezTo>
                <a:lnTo>
                  <a:pt x="4715" y="4323"/>
                </a:lnTo>
                <a:cubicBezTo>
                  <a:pt x="4811" y="4323"/>
                  <a:pt x="4858" y="4251"/>
                  <a:pt x="4858" y="4156"/>
                </a:cubicBezTo>
                <a:cubicBezTo>
                  <a:pt x="4858" y="4084"/>
                  <a:pt x="4811" y="4013"/>
                  <a:pt x="4715" y="4013"/>
                </a:cubicBezTo>
                <a:lnTo>
                  <a:pt x="4691" y="4013"/>
                </a:lnTo>
                <a:cubicBezTo>
                  <a:pt x="4644" y="4013"/>
                  <a:pt x="4596" y="4037"/>
                  <a:pt x="4572" y="4061"/>
                </a:cubicBezTo>
                <a:lnTo>
                  <a:pt x="4287" y="4061"/>
                </a:lnTo>
                <a:lnTo>
                  <a:pt x="4263" y="4013"/>
                </a:lnTo>
                <a:lnTo>
                  <a:pt x="4549" y="3894"/>
                </a:lnTo>
                <a:lnTo>
                  <a:pt x="4620" y="3918"/>
                </a:lnTo>
                <a:lnTo>
                  <a:pt x="4668" y="3918"/>
                </a:lnTo>
                <a:lnTo>
                  <a:pt x="4691" y="3894"/>
                </a:lnTo>
                <a:cubicBezTo>
                  <a:pt x="4763" y="3870"/>
                  <a:pt x="4811" y="3775"/>
                  <a:pt x="4787" y="3703"/>
                </a:cubicBezTo>
                <a:cubicBezTo>
                  <a:pt x="4752" y="3652"/>
                  <a:pt x="4706" y="3613"/>
                  <a:pt x="4647" y="3613"/>
                </a:cubicBezTo>
                <a:cubicBezTo>
                  <a:pt x="4624" y="3613"/>
                  <a:pt x="4599" y="3619"/>
                  <a:pt x="4572" y="3632"/>
                </a:cubicBezTo>
                <a:lnTo>
                  <a:pt x="4549" y="3632"/>
                </a:lnTo>
                <a:cubicBezTo>
                  <a:pt x="4501" y="3656"/>
                  <a:pt x="4477" y="3680"/>
                  <a:pt x="4477" y="3727"/>
                </a:cubicBezTo>
                <a:lnTo>
                  <a:pt x="4191" y="3846"/>
                </a:lnTo>
                <a:lnTo>
                  <a:pt x="4168" y="3775"/>
                </a:lnTo>
                <a:lnTo>
                  <a:pt x="4358" y="3584"/>
                </a:lnTo>
                <a:lnTo>
                  <a:pt x="4382" y="3584"/>
                </a:lnTo>
                <a:cubicBezTo>
                  <a:pt x="4430" y="3584"/>
                  <a:pt x="4453" y="3561"/>
                  <a:pt x="4477" y="3537"/>
                </a:cubicBezTo>
                <a:lnTo>
                  <a:pt x="4501" y="3513"/>
                </a:lnTo>
                <a:cubicBezTo>
                  <a:pt x="4572" y="3465"/>
                  <a:pt x="4572" y="3370"/>
                  <a:pt x="4501" y="3299"/>
                </a:cubicBezTo>
                <a:cubicBezTo>
                  <a:pt x="4477" y="3275"/>
                  <a:pt x="4441" y="3263"/>
                  <a:pt x="4403" y="3263"/>
                </a:cubicBezTo>
                <a:cubicBezTo>
                  <a:pt x="4364" y="3263"/>
                  <a:pt x="4322" y="3275"/>
                  <a:pt x="4287" y="3299"/>
                </a:cubicBezTo>
                <a:lnTo>
                  <a:pt x="4263" y="3322"/>
                </a:lnTo>
                <a:cubicBezTo>
                  <a:pt x="4239" y="3346"/>
                  <a:pt x="4215" y="3394"/>
                  <a:pt x="4239" y="3441"/>
                </a:cubicBezTo>
                <a:lnTo>
                  <a:pt x="4025" y="3656"/>
                </a:lnTo>
                <a:lnTo>
                  <a:pt x="3977" y="3608"/>
                </a:lnTo>
                <a:lnTo>
                  <a:pt x="4096" y="3346"/>
                </a:lnTo>
                <a:cubicBezTo>
                  <a:pt x="4120" y="3346"/>
                  <a:pt x="4168" y="3299"/>
                  <a:pt x="4191" y="3275"/>
                </a:cubicBezTo>
                <a:lnTo>
                  <a:pt x="4191" y="3251"/>
                </a:lnTo>
                <a:cubicBezTo>
                  <a:pt x="4239" y="3156"/>
                  <a:pt x="4191" y="3084"/>
                  <a:pt x="4120" y="3037"/>
                </a:cubicBezTo>
                <a:cubicBezTo>
                  <a:pt x="4103" y="3031"/>
                  <a:pt x="4085" y="3028"/>
                  <a:pt x="4066" y="3028"/>
                </a:cubicBezTo>
                <a:cubicBezTo>
                  <a:pt x="4006" y="3028"/>
                  <a:pt x="3942" y="3059"/>
                  <a:pt x="3906" y="3132"/>
                </a:cubicBezTo>
                <a:lnTo>
                  <a:pt x="3906" y="3156"/>
                </a:lnTo>
                <a:cubicBezTo>
                  <a:pt x="3882" y="3203"/>
                  <a:pt x="3906" y="3251"/>
                  <a:pt x="3906" y="3275"/>
                </a:cubicBezTo>
                <a:lnTo>
                  <a:pt x="3810" y="3537"/>
                </a:lnTo>
                <a:lnTo>
                  <a:pt x="3739" y="3537"/>
                </a:lnTo>
                <a:lnTo>
                  <a:pt x="3739" y="3251"/>
                </a:lnTo>
                <a:cubicBezTo>
                  <a:pt x="3763" y="3203"/>
                  <a:pt x="3787" y="3180"/>
                  <a:pt x="3787" y="3132"/>
                </a:cubicBezTo>
                <a:lnTo>
                  <a:pt x="3787" y="3084"/>
                </a:lnTo>
                <a:cubicBezTo>
                  <a:pt x="3787" y="3013"/>
                  <a:pt x="3715" y="2941"/>
                  <a:pt x="3644" y="2941"/>
                </a:cubicBezTo>
                <a:close/>
                <a:moveTo>
                  <a:pt x="1986" y="4116"/>
                </a:moveTo>
                <a:cubicBezTo>
                  <a:pt x="1968" y="4116"/>
                  <a:pt x="1949" y="4122"/>
                  <a:pt x="1929" y="4132"/>
                </a:cubicBezTo>
                <a:cubicBezTo>
                  <a:pt x="1691" y="4275"/>
                  <a:pt x="1477" y="4513"/>
                  <a:pt x="1286" y="4775"/>
                </a:cubicBezTo>
                <a:cubicBezTo>
                  <a:pt x="1072" y="5061"/>
                  <a:pt x="905" y="5370"/>
                  <a:pt x="786" y="5728"/>
                </a:cubicBezTo>
                <a:cubicBezTo>
                  <a:pt x="786" y="5775"/>
                  <a:pt x="810" y="5823"/>
                  <a:pt x="857" y="5847"/>
                </a:cubicBezTo>
                <a:lnTo>
                  <a:pt x="881" y="5847"/>
                </a:lnTo>
                <a:cubicBezTo>
                  <a:pt x="929" y="5847"/>
                  <a:pt x="953" y="5823"/>
                  <a:pt x="976" y="5775"/>
                </a:cubicBezTo>
                <a:cubicBezTo>
                  <a:pt x="1072" y="5442"/>
                  <a:pt x="1238" y="5156"/>
                  <a:pt x="1429" y="4894"/>
                </a:cubicBezTo>
                <a:cubicBezTo>
                  <a:pt x="1596" y="4632"/>
                  <a:pt x="1810" y="4442"/>
                  <a:pt x="2024" y="4299"/>
                </a:cubicBezTo>
                <a:cubicBezTo>
                  <a:pt x="2072" y="4251"/>
                  <a:pt x="2072" y="4204"/>
                  <a:pt x="2048" y="4156"/>
                </a:cubicBezTo>
                <a:cubicBezTo>
                  <a:pt x="2034" y="4128"/>
                  <a:pt x="2012" y="4116"/>
                  <a:pt x="1986" y="4116"/>
                </a:cubicBezTo>
                <a:close/>
                <a:moveTo>
                  <a:pt x="4491" y="5498"/>
                </a:moveTo>
                <a:cubicBezTo>
                  <a:pt x="4466" y="5498"/>
                  <a:pt x="4443" y="5509"/>
                  <a:pt x="4430" y="5537"/>
                </a:cubicBezTo>
                <a:cubicBezTo>
                  <a:pt x="4406" y="5585"/>
                  <a:pt x="4406" y="5632"/>
                  <a:pt x="4453" y="5656"/>
                </a:cubicBezTo>
                <a:cubicBezTo>
                  <a:pt x="4715" y="5799"/>
                  <a:pt x="5001" y="5894"/>
                  <a:pt x="5334" y="5942"/>
                </a:cubicBezTo>
                <a:cubicBezTo>
                  <a:pt x="5477" y="5966"/>
                  <a:pt x="5644" y="5966"/>
                  <a:pt x="5787" y="5966"/>
                </a:cubicBezTo>
                <a:cubicBezTo>
                  <a:pt x="6001" y="5966"/>
                  <a:pt x="6192" y="5966"/>
                  <a:pt x="6406" y="5918"/>
                </a:cubicBezTo>
                <a:cubicBezTo>
                  <a:pt x="6454" y="5918"/>
                  <a:pt x="6478" y="5871"/>
                  <a:pt x="6478" y="5823"/>
                </a:cubicBezTo>
                <a:cubicBezTo>
                  <a:pt x="6458" y="5784"/>
                  <a:pt x="6423" y="5745"/>
                  <a:pt x="6385" y="5745"/>
                </a:cubicBezTo>
                <a:cubicBezTo>
                  <a:pt x="6376" y="5745"/>
                  <a:pt x="6367" y="5747"/>
                  <a:pt x="6358" y="5751"/>
                </a:cubicBezTo>
                <a:cubicBezTo>
                  <a:pt x="6192" y="5775"/>
                  <a:pt x="6019" y="5787"/>
                  <a:pt x="5849" y="5787"/>
                </a:cubicBezTo>
                <a:cubicBezTo>
                  <a:pt x="5680" y="5787"/>
                  <a:pt x="5513" y="5775"/>
                  <a:pt x="5358" y="5751"/>
                </a:cubicBezTo>
                <a:cubicBezTo>
                  <a:pt x="5049" y="5728"/>
                  <a:pt x="4787" y="5632"/>
                  <a:pt x="4549" y="5513"/>
                </a:cubicBezTo>
                <a:cubicBezTo>
                  <a:pt x="4529" y="5503"/>
                  <a:pt x="4509" y="5498"/>
                  <a:pt x="4491" y="5498"/>
                </a:cubicBezTo>
                <a:close/>
                <a:moveTo>
                  <a:pt x="3644" y="346"/>
                </a:moveTo>
                <a:cubicBezTo>
                  <a:pt x="4144" y="727"/>
                  <a:pt x="4549" y="1227"/>
                  <a:pt x="4787" y="1751"/>
                </a:cubicBezTo>
                <a:cubicBezTo>
                  <a:pt x="4477" y="1822"/>
                  <a:pt x="4215" y="1941"/>
                  <a:pt x="3977" y="2108"/>
                </a:cubicBezTo>
                <a:cubicBezTo>
                  <a:pt x="3906" y="2156"/>
                  <a:pt x="3906" y="2251"/>
                  <a:pt x="3953" y="2322"/>
                </a:cubicBezTo>
                <a:cubicBezTo>
                  <a:pt x="3983" y="2352"/>
                  <a:pt x="4030" y="2372"/>
                  <a:pt x="4074" y="2372"/>
                </a:cubicBezTo>
                <a:cubicBezTo>
                  <a:pt x="4100" y="2372"/>
                  <a:pt x="4126" y="2364"/>
                  <a:pt x="4144" y="2346"/>
                </a:cubicBezTo>
                <a:cubicBezTo>
                  <a:pt x="4382" y="2179"/>
                  <a:pt x="4668" y="2084"/>
                  <a:pt x="5001" y="2013"/>
                </a:cubicBezTo>
                <a:cubicBezTo>
                  <a:pt x="5001" y="2013"/>
                  <a:pt x="5073" y="1989"/>
                  <a:pt x="5120" y="1989"/>
                </a:cubicBezTo>
                <a:cubicBezTo>
                  <a:pt x="5245" y="1973"/>
                  <a:pt x="5373" y="1966"/>
                  <a:pt x="5505" y="1966"/>
                </a:cubicBezTo>
                <a:cubicBezTo>
                  <a:pt x="5980" y="1966"/>
                  <a:pt x="6493" y="2064"/>
                  <a:pt x="6978" y="2251"/>
                </a:cubicBezTo>
                <a:cubicBezTo>
                  <a:pt x="6882" y="2918"/>
                  <a:pt x="6620" y="3537"/>
                  <a:pt x="6263" y="3989"/>
                </a:cubicBezTo>
                <a:lnTo>
                  <a:pt x="6192" y="4084"/>
                </a:lnTo>
                <a:cubicBezTo>
                  <a:pt x="5882" y="4465"/>
                  <a:pt x="5477" y="4704"/>
                  <a:pt x="5096" y="4751"/>
                </a:cubicBezTo>
                <a:cubicBezTo>
                  <a:pt x="5001" y="4775"/>
                  <a:pt x="4953" y="4847"/>
                  <a:pt x="4977" y="4942"/>
                </a:cubicBezTo>
                <a:cubicBezTo>
                  <a:pt x="4977" y="5004"/>
                  <a:pt x="5031" y="5066"/>
                  <a:pt x="5107" y="5066"/>
                </a:cubicBezTo>
                <a:cubicBezTo>
                  <a:pt x="5119" y="5066"/>
                  <a:pt x="5131" y="5064"/>
                  <a:pt x="5144" y="5061"/>
                </a:cubicBezTo>
                <a:cubicBezTo>
                  <a:pt x="5573" y="5013"/>
                  <a:pt x="5954" y="4775"/>
                  <a:pt x="6311" y="4418"/>
                </a:cubicBezTo>
                <a:cubicBezTo>
                  <a:pt x="6644" y="4870"/>
                  <a:pt x="6882" y="5466"/>
                  <a:pt x="6978" y="6085"/>
                </a:cubicBezTo>
                <a:cubicBezTo>
                  <a:pt x="6493" y="6271"/>
                  <a:pt x="5994" y="6370"/>
                  <a:pt x="5526" y="6370"/>
                </a:cubicBezTo>
                <a:cubicBezTo>
                  <a:pt x="5396" y="6370"/>
                  <a:pt x="5268" y="6362"/>
                  <a:pt x="5144" y="6347"/>
                </a:cubicBezTo>
                <a:lnTo>
                  <a:pt x="5001" y="6323"/>
                </a:lnTo>
                <a:cubicBezTo>
                  <a:pt x="4691" y="6275"/>
                  <a:pt x="4430" y="6180"/>
                  <a:pt x="4191" y="6037"/>
                </a:cubicBezTo>
                <a:cubicBezTo>
                  <a:pt x="4173" y="6019"/>
                  <a:pt x="4148" y="6011"/>
                  <a:pt x="4121" y="6011"/>
                </a:cubicBezTo>
                <a:cubicBezTo>
                  <a:pt x="4078" y="6011"/>
                  <a:pt x="4030" y="6032"/>
                  <a:pt x="4001" y="6061"/>
                </a:cubicBezTo>
                <a:cubicBezTo>
                  <a:pt x="3953" y="6133"/>
                  <a:pt x="3977" y="6228"/>
                  <a:pt x="4025" y="6275"/>
                </a:cubicBezTo>
                <a:cubicBezTo>
                  <a:pt x="4239" y="6418"/>
                  <a:pt x="4501" y="6537"/>
                  <a:pt x="4787" y="6585"/>
                </a:cubicBezTo>
                <a:cubicBezTo>
                  <a:pt x="4549" y="7109"/>
                  <a:pt x="4168" y="7609"/>
                  <a:pt x="3667" y="8014"/>
                </a:cubicBezTo>
                <a:cubicBezTo>
                  <a:pt x="3144" y="7609"/>
                  <a:pt x="2763" y="7109"/>
                  <a:pt x="2524" y="6585"/>
                </a:cubicBezTo>
                <a:cubicBezTo>
                  <a:pt x="3048" y="6466"/>
                  <a:pt x="3453" y="6228"/>
                  <a:pt x="3715" y="5871"/>
                </a:cubicBezTo>
                <a:cubicBezTo>
                  <a:pt x="3763" y="5799"/>
                  <a:pt x="3739" y="5704"/>
                  <a:pt x="3691" y="5656"/>
                </a:cubicBezTo>
                <a:cubicBezTo>
                  <a:pt x="3659" y="5635"/>
                  <a:pt x="3622" y="5623"/>
                  <a:pt x="3587" y="5623"/>
                </a:cubicBezTo>
                <a:cubicBezTo>
                  <a:pt x="3544" y="5623"/>
                  <a:pt x="3503" y="5641"/>
                  <a:pt x="3477" y="5680"/>
                </a:cubicBezTo>
                <a:cubicBezTo>
                  <a:pt x="3239" y="6013"/>
                  <a:pt x="2810" y="6252"/>
                  <a:pt x="2310" y="6323"/>
                </a:cubicBezTo>
                <a:lnTo>
                  <a:pt x="2286" y="6347"/>
                </a:lnTo>
                <a:lnTo>
                  <a:pt x="2191" y="6347"/>
                </a:lnTo>
                <a:cubicBezTo>
                  <a:pt x="2046" y="6371"/>
                  <a:pt x="1894" y="6383"/>
                  <a:pt x="1739" y="6383"/>
                </a:cubicBezTo>
                <a:cubicBezTo>
                  <a:pt x="1284" y="6383"/>
                  <a:pt x="795" y="6280"/>
                  <a:pt x="333" y="6085"/>
                </a:cubicBezTo>
                <a:cubicBezTo>
                  <a:pt x="429" y="5442"/>
                  <a:pt x="667" y="4823"/>
                  <a:pt x="1048" y="4346"/>
                </a:cubicBezTo>
                <a:lnTo>
                  <a:pt x="1095" y="4275"/>
                </a:lnTo>
                <a:cubicBezTo>
                  <a:pt x="1381" y="3942"/>
                  <a:pt x="1691" y="3727"/>
                  <a:pt x="2024" y="3632"/>
                </a:cubicBezTo>
                <a:cubicBezTo>
                  <a:pt x="2096" y="3608"/>
                  <a:pt x="2143" y="3513"/>
                  <a:pt x="2120" y="3441"/>
                </a:cubicBezTo>
                <a:cubicBezTo>
                  <a:pt x="2100" y="3383"/>
                  <a:pt x="2048" y="3340"/>
                  <a:pt x="1977" y="3340"/>
                </a:cubicBezTo>
                <a:cubicBezTo>
                  <a:pt x="1962" y="3340"/>
                  <a:pt x="1946" y="3342"/>
                  <a:pt x="1929" y="3346"/>
                </a:cubicBezTo>
                <a:cubicBezTo>
                  <a:pt x="1596" y="3441"/>
                  <a:pt x="1286" y="3632"/>
                  <a:pt x="1000" y="3942"/>
                </a:cubicBezTo>
                <a:cubicBezTo>
                  <a:pt x="643" y="3489"/>
                  <a:pt x="429" y="2894"/>
                  <a:pt x="333" y="2251"/>
                </a:cubicBezTo>
                <a:cubicBezTo>
                  <a:pt x="818" y="2064"/>
                  <a:pt x="1317" y="1966"/>
                  <a:pt x="1796" y="1966"/>
                </a:cubicBezTo>
                <a:cubicBezTo>
                  <a:pt x="1930" y="1966"/>
                  <a:pt x="2061" y="1973"/>
                  <a:pt x="2191" y="1989"/>
                </a:cubicBezTo>
                <a:cubicBezTo>
                  <a:pt x="2215" y="2013"/>
                  <a:pt x="2286" y="2013"/>
                  <a:pt x="2286" y="2013"/>
                </a:cubicBezTo>
                <a:cubicBezTo>
                  <a:pt x="2810" y="2108"/>
                  <a:pt x="3215" y="2322"/>
                  <a:pt x="3453" y="2656"/>
                </a:cubicBezTo>
                <a:cubicBezTo>
                  <a:pt x="3484" y="2702"/>
                  <a:pt x="3534" y="2728"/>
                  <a:pt x="3586" y="2728"/>
                </a:cubicBezTo>
                <a:cubicBezTo>
                  <a:pt x="3614" y="2728"/>
                  <a:pt x="3642" y="2720"/>
                  <a:pt x="3667" y="2703"/>
                </a:cubicBezTo>
                <a:cubicBezTo>
                  <a:pt x="3739" y="2656"/>
                  <a:pt x="3763" y="2560"/>
                  <a:pt x="3715" y="2489"/>
                </a:cubicBezTo>
                <a:cubicBezTo>
                  <a:pt x="3453" y="2132"/>
                  <a:pt x="3024" y="1870"/>
                  <a:pt x="2524" y="1751"/>
                </a:cubicBezTo>
                <a:cubicBezTo>
                  <a:pt x="2739" y="1227"/>
                  <a:pt x="3144" y="727"/>
                  <a:pt x="3644" y="346"/>
                </a:cubicBezTo>
                <a:close/>
                <a:moveTo>
                  <a:pt x="3653" y="0"/>
                </a:moveTo>
                <a:cubicBezTo>
                  <a:pt x="3620" y="0"/>
                  <a:pt x="3584" y="12"/>
                  <a:pt x="3548" y="36"/>
                </a:cubicBezTo>
                <a:cubicBezTo>
                  <a:pt x="2953" y="488"/>
                  <a:pt x="2477" y="1084"/>
                  <a:pt x="2215" y="1703"/>
                </a:cubicBezTo>
                <a:cubicBezTo>
                  <a:pt x="2076" y="1688"/>
                  <a:pt x="1934" y="1681"/>
                  <a:pt x="1790" y="1681"/>
                </a:cubicBezTo>
                <a:cubicBezTo>
                  <a:pt x="1242" y="1681"/>
                  <a:pt x="661" y="1791"/>
                  <a:pt x="95" y="2036"/>
                </a:cubicBezTo>
                <a:cubicBezTo>
                  <a:pt x="48" y="2060"/>
                  <a:pt x="0" y="2132"/>
                  <a:pt x="0" y="2179"/>
                </a:cubicBezTo>
                <a:cubicBezTo>
                  <a:pt x="95" y="2941"/>
                  <a:pt x="381" y="3656"/>
                  <a:pt x="786" y="4180"/>
                </a:cubicBezTo>
                <a:cubicBezTo>
                  <a:pt x="381" y="4727"/>
                  <a:pt x="95" y="5418"/>
                  <a:pt x="0" y="6180"/>
                </a:cubicBezTo>
                <a:cubicBezTo>
                  <a:pt x="0" y="6252"/>
                  <a:pt x="24" y="6323"/>
                  <a:pt x="95" y="6347"/>
                </a:cubicBezTo>
                <a:cubicBezTo>
                  <a:pt x="628" y="6567"/>
                  <a:pt x="1204" y="6689"/>
                  <a:pt x="1746" y="6689"/>
                </a:cubicBezTo>
                <a:cubicBezTo>
                  <a:pt x="1906" y="6689"/>
                  <a:pt x="2063" y="6678"/>
                  <a:pt x="2215" y="6656"/>
                </a:cubicBezTo>
                <a:cubicBezTo>
                  <a:pt x="2453" y="7276"/>
                  <a:pt x="2905" y="7847"/>
                  <a:pt x="3501" y="8300"/>
                </a:cubicBezTo>
                <a:lnTo>
                  <a:pt x="3501" y="9776"/>
                </a:lnTo>
                <a:lnTo>
                  <a:pt x="3501" y="9895"/>
                </a:lnTo>
                <a:lnTo>
                  <a:pt x="2929" y="9205"/>
                </a:lnTo>
                <a:lnTo>
                  <a:pt x="2905" y="8276"/>
                </a:lnTo>
                <a:cubicBezTo>
                  <a:pt x="2905" y="8204"/>
                  <a:pt x="2834" y="8133"/>
                  <a:pt x="2763" y="8133"/>
                </a:cubicBezTo>
                <a:cubicBezTo>
                  <a:pt x="2667" y="8133"/>
                  <a:pt x="2596" y="8204"/>
                  <a:pt x="2620" y="8276"/>
                </a:cubicBezTo>
                <a:lnTo>
                  <a:pt x="2620" y="8800"/>
                </a:lnTo>
                <a:lnTo>
                  <a:pt x="1405" y="7276"/>
                </a:lnTo>
                <a:cubicBezTo>
                  <a:pt x="1379" y="7236"/>
                  <a:pt x="1338" y="7219"/>
                  <a:pt x="1295" y="7219"/>
                </a:cubicBezTo>
                <a:cubicBezTo>
                  <a:pt x="1260" y="7219"/>
                  <a:pt x="1223" y="7230"/>
                  <a:pt x="1191" y="7252"/>
                </a:cubicBezTo>
                <a:cubicBezTo>
                  <a:pt x="1119" y="7299"/>
                  <a:pt x="1119" y="7395"/>
                  <a:pt x="1167" y="7466"/>
                </a:cubicBezTo>
                <a:lnTo>
                  <a:pt x="1477" y="7871"/>
                </a:lnTo>
                <a:lnTo>
                  <a:pt x="953" y="7895"/>
                </a:lnTo>
                <a:cubicBezTo>
                  <a:pt x="881" y="7895"/>
                  <a:pt x="810" y="7966"/>
                  <a:pt x="810" y="8061"/>
                </a:cubicBezTo>
                <a:cubicBezTo>
                  <a:pt x="834" y="8133"/>
                  <a:pt x="905" y="8204"/>
                  <a:pt x="976" y="8204"/>
                </a:cubicBezTo>
                <a:lnTo>
                  <a:pt x="1715" y="8157"/>
                </a:lnTo>
                <a:lnTo>
                  <a:pt x="2882" y="9633"/>
                </a:lnTo>
                <a:lnTo>
                  <a:pt x="1405" y="8585"/>
                </a:lnTo>
                <a:cubicBezTo>
                  <a:pt x="1380" y="8569"/>
                  <a:pt x="1351" y="8561"/>
                  <a:pt x="1323" y="8561"/>
                </a:cubicBezTo>
                <a:cubicBezTo>
                  <a:pt x="1272" y="8561"/>
                  <a:pt x="1222" y="8587"/>
                  <a:pt x="1191" y="8633"/>
                </a:cubicBezTo>
                <a:cubicBezTo>
                  <a:pt x="1143" y="8704"/>
                  <a:pt x="1167" y="8800"/>
                  <a:pt x="1238" y="8847"/>
                </a:cubicBezTo>
                <a:lnTo>
                  <a:pt x="1524" y="9038"/>
                </a:lnTo>
                <a:lnTo>
                  <a:pt x="1048" y="9228"/>
                </a:lnTo>
                <a:cubicBezTo>
                  <a:pt x="976" y="9252"/>
                  <a:pt x="929" y="9324"/>
                  <a:pt x="953" y="9419"/>
                </a:cubicBezTo>
                <a:cubicBezTo>
                  <a:pt x="970" y="9470"/>
                  <a:pt x="1024" y="9510"/>
                  <a:pt x="1080" y="9510"/>
                </a:cubicBezTo>
                <a:cubicBezTo>
                  <a:pt x="1101" y="9510"/>
                  <a:pt x="1123" y="9504"/>
                  <a:pt x="1143" y="9490"/>
                </a:cubicBezTo>
                <a:lnTo>
                  <a:pt x="1834" y="9252"/>
                </a:lnTo>
                <a:lnTo>
                  <a:pt x="3501" y="10419"/>
                </a:lnTo>
                <a:lnTo>
                  <a:pt x="3501" y="10562"/>
                </a:lnTo>
                <a:cubicBezTo>
                  <a:pt x="3501" y="10657"/>
                  <a:pt x="3572" y="10729"/>
                  <a:pt x="3644" y="10729"/>
                </a:cubicBezTo>
                <a:cubicBezTo>
                  <a:pt x="3739" y="10729"/>
                  <a:pt x="3810" y="10657"/>
                  <a:pt x="3810" y="10562"/>
                </a:cubicBezTo>
                <a:lnTo>
                  <a:pt x="3810" y="10324"/>
                </a:lnTo>
                <a:lnTo>
                  <a:pt x="3810" y="9871"/>
                </a:lnTo>
                <a:lnTo>
                  <a:pt x="4763" y="9443"/>
                </a:lnTo>
                <a:lnTo>
                  <a:pt x="5525" y="9633"/>
                </a:lnTo>
                <a:cubicBezTo>
                  <a:pt x="5541" y="9637"/>
                  <a:pt x="5557" y="9639"/>
                  <a:pt x="5572" y="9639"/>
                </a:cubicBezTo>
                <a:cubicBezTo>
                  <a:pt x="5643" y="9639"/>
                  <a:pt x="5696" y="9593"/>
                  <a:pt x="5715" y="9514"/>
                </a:cubicBezTo>
                <a:cubicBezTo>
                  <a:pt x="5739" y="9443"/>
                  <a:pt x="5692" y="9371"/>
                  <a:pt x="5596" y="9347"/>
                </a:cubicBezTo>
                <a:lnTo>
                  <a:pt x="5215" y="9252"/>
                </a:lnTo>
                <a:lnTo>
                  <a:pt x="6716" y="8585"/>
                </a:lnTo>
                <a:cubicBezTo>
                  <a:pt x="6811" y="8562"/>
                  <a:pt x="6835" y="8466"/>
                  <a:pt x="6811" y="8395"/>
                </a:cubicBezTo>
                <a:cubicBezTo>
                  <a:pt x="6775" y="8322"/>
                  <a:pt x="6724" y="8291"/>
                  <a:pt x="6660" y="8291"/>
                </a:cubicBezTo>
                <a:cubicBezTo>
                  <a:pt x="6640" y="8291"/>
                  <a:pt x="6619" y="8294"/>
                  <a:pt x="6597" y="8300"/>
                </a:cubicBezTo>
                <a:lnTo>
                  <a:pt x="6239" y="8466"/>
                </a:lnTo>
                <a:lnTo>
                  <a:pt x="6311" y="8061"/>
                </a:lnTo>
                <a:cubicBezTo>
                  <a:pt x="6335" y="7990"/>
                  <a:pt x="6263" y="7895"/>
                  <a:pt x="6192" y="7895"/>
                </a:cubicBezTo>
                <a:cubicBezTo>
                  <a:pt x="6180" y="7891"/>
                  <a:pt x="6167" y="7889"/>
                  <a:pt x="6154" y="7889"/>
                </a:cubicBezTo>
                <a:cubicBezTo>
                  <a:pt x="6090" y="7889"/>
                  <a:pt x="6025" y="7935"/>
                  <a:pt x="6025" y="8014"/>
                </a:cubicBezTo>
                <a:lnTo>
                  <a:pt x="5906" y="8609"/>
                </a:lnTo>
                <a:lnTo>
                  <a:pt x="4691" y="9157"/>
                </a:lnTo>
                <a:lnTo>
                  <a:pt x="4525" y="9228"/>
                </a:lnTo>
                <a:lnTo>
                  <a:pt x="5192" y="8657"/>
                </a:lnTo>
                <a:lnTo>
                  <a:pt x="5620" y="8300"/>
                </a:lnTo>
                <a:cubicBezTo>
                  <a:pt x="5692" y="8228"/>
                  <a:pt x="5692" y="8133"/>
                  <a:pt x="5644" y="8085"/>
                </a:cubicBezTo>
                <a:cubicBezTo>
                  <a:pt x="5618" y="8046"/>
                  <a:pt x="5577" y="8028"/>
                  <a:pt x="5534" y="8028"/>
                </a:cubicBezTo>
                <a:cubicBezTo>
                  <a:pt x="5499" y="8028"/>
                  <a:pt x="5462" y="8040"/>
                  <a:pt x="5430" y="8061"/>
                </a:cubicBezTo>
                <a:lnTo>
                  <a:pt x="5215" y="8252"/>
                </a:lnTo>
                <a:lnTo>
                  <a:pt x="5192" y="7823"/>
                </a:lnTo>
                <a:cubicBezTo>
                  <a:pt x="5171" y="7761"/>
                  <a:pt x="5115" y="7700"/>
                  <a:pt x="5053" y="7700"/>
                </a:cubicBezTo>
                <a:cubicBezTo>
                  <a:pt x="5044" y="7700"/>
                  <a:pt x="5034" y="7701"/>
                  <a:pt x="5025" y="7704"/>
                </a:cubicBezTo>
                <a:cubicBezTo>
                  <a:pt x="4930" y="7704"/>
                  <a:pt x="4882" y="7776"/>
                  <a:pt x="4882" y="7871"/>
                </a:cubicBezTo>
                <a:lnTo>
                  <a:pt x="4930" y="8490"/>
                </a:lnTo>
                <a:lnTo>
                  <a:pt x="3810" y="9443"/>
                </a:lnTo>
                <a:lnTo>
                  <a:pt x="3810" y="8276"/>
                </a:lnTo>
                <a:cubicBezTo>
                  <a:pt x="4382" y="7823"/>
                  <a:pt x="4834" y="7252"/>
                  <a:pt x="5096" y="6656"/>
                </a:cubicBezTo>
                <a:cubicBezTo>
                  <a:pt x="5235" y="6671"/>
                  <a:pt x="5377" y="6679"/>
                  <a:pt x="5521" y="6679"/>
                </a:cubicBezTo>
                <a:cubicBezTo>
                  <a:pt x="6069" y="6679"/>
                  <a:pt x="6650" y="6568"/>
                  <a:pt x="7216" y="6323"/>
                </a:cubicBezTo>
                <a:cubicBezTo>
                  <a:pt x="7263" y="6299"/>
                  <a:pt x="7311" y="6228"/>
                  <a:pt x="7287" y="6180"/>
                </a:cubicBezTo>
                <a:cubicBezTo>
                  <a:pt x="7192" y="5418"/>
                  <a:pt x="6930" y="4704"/>
                  <a:pt x="6501" y="4180"/>
                </a:cubicBezTo>
                <a:cubicBezTo>
                  <a:pt x="6906" y="3656"/>
                  <a:pt x="7192" y="2941"/>
                  <a:pt x="7287" y="2179"/>
                </a:cubicBezTo>
                <a:cubicBezTo>
                  <a:pt x="7287" y="2132"/>
                  <a:pt x="7263" y="2060"/>
                  <a:pt x="7192" y="2036"/>
                </a:cubicBezTo>
                <a:cubicBezTo>
                  <a:pt x="6645" y="1791"/>
                  <a:pt x="6053" y="1681"/>
                  <a:pt x="5500" y="1681"/>
                </a:cubicBezTo>
                <a:cubicBezTo>
                  <a:pt x="5354" y="1681"/>
                  <a:pt x="5211" y="1688"/>
                  <a:pt x="5073" y="1703"/>
                </a:cubicBezTo>
                <a:cubicBezTo>
                  <a:pt x="4811" y="1084"/>
                  <a:pt x="4334" y="488"/>
                  <a:pt x="3739" y="36"/>
                </a:cubicBezTo>
                <a:cubicBezTo>
                  <a:pt x="3715" y="12"/>
                  <a:pt x="3685" y="0"/>
                  <a:pt x="36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2"/>
          <p:cNvSpPr/>
          <p:nvPr/>
        </p:nvSpPr>
        <p:spPr>
          <a:xfrm>
            <a:off x="2100164" y="1778104"/>
            <a:ext cx="371662" cy="545304"/>
          </a:xfrm>
          <a:custGeom>
            <a:rect b="b" l="l" r="r" t="t"/>
            <a:pathLst>
              <a:path extrusionOk="0" h="10664" w="7360">
                <a:moveTo>
                  <a:pt x="3478" y="1804"/>
                </a:moveTo>
                <a:cubicBezTo>
                  <a:pt x="3502" y="1876"/>
                  <a:pt x="3525" y="1971"/>
                  <a:pt x="3525" y="2066"/>
                </a:cubicBezTo>
                <a:cubicBezTo>
                  <a:pt x="3442" y="2078"/>
                  <a:pt x="3359" y="2084"/>
                  <a:pt x="3275" y="2084"/>
                </a:cubicBezTo>
                <a:cubicBezTo>
                  <a:pt x="3192" y="2084"/>
                  <a:pt x="3109" y="2078"/>
                  <a:pt x="3025" y="2066"/>
                </a:cubicBezTo>
                <a:cubicBezTo>
                  <a:pt x="3049" y="1971"/>
                  <a:pt x="3049" y="1876"/>
                  <a:pt x="3073" y="1804"/>
                </a:cubicBezTo>
                <a:cubicBezTo>
                  <a:pt x="3144" y="1816"/>
                  <a:pt x="3216" y="1822"/>
                  <a:pt x="3284" y="1822"/>
                </a:cubicBezTo>
                <a:cubicBezTo>
                  <a:pt x="3353" y="1822"/>
                  <a:pt x="3418" y="1816"/>
                  <a:pt x="3478" y="1804"/>
                </a:cubicBezTo>
                <a:close/>
                <a:moveTo>
                  <a:pt x="3287" y="328"/>
                </a:moveTo>
                <a:cubicBezTo>
                  <a:pt x="3764" y="709"/>
                  <a:pt x="4049" y="1233"/>
                  <a:pt x="4049" y="1780"/>
                </a:cubicBezTo>
                <a:cubicBezTo>
                  <a:pt x="4049" y="1923"/>
                  <a:pt x="4026" y="2066"/>
                  <a:pt x="4002" y="2185"/>
                </a:cubicBezTo>
                <a:cubicBezTo>
                  <a:pt x="3978" y="2161"/>
                  <a:pt x="3978" y="2114"/>
                  <a:pt x="3954" y="2090"/>
                </a:cubicBezTo>
                <a:cubicBezTo>
                  <a:pt x="3930" y="2018"/>
                  <a:pt x="3883" y="1995"/>
                  <a:pt x="3811" y="1995"/>
                </a:cubicBezTo>
                <a:cubicBezTo>
                  <a:pt x="3811" y="1828"/>
                  <a:pt x="3787" y="1685"/>
                  <a:pt x="3740" y="1542"/>
                </a:cubicBezTo>
                <a:cubicBezTo>
                  <a:pt x="3740" y="1495"/>
                  <a:pt x="3692" y="1447"/>
                  <a:pt x="3668" y="1423"/>
                </a:cubicBezTo>
                <a:cubicBezTo>
                  <a:pt x="3621" y="1423"/>
                  <a:pt x="3549" y="1423"/>
                  <a:pt x="3525" y="1447"/>
                </a:cubicBezTo>
                <a:cubicBezTo>
                  <a:pt x="3442" y="1495"/>
                  <a:pt x="3359" y="1518"/>
                  <a:pt x="3278" y="1518"/>
                </a:cubicBezTo>
                <a:cubicBezTo>
                  <a:pt x="3198" y="1518"/>
                  <a:pt x="3121" y="1495"/>
                  <a:pt x="3049" y="1447"/>
                </a:cubicBezTo>
                <a:cubicBezTo>
                  <a:pt x="3002" y="1423"/>
                  <a:pt x="2954" y="1423"/>
                  <a:pt x="2906" y="1423"/>
                </a:cubicBezTo>
                <a:cubicBezTo>
                  <a:pt x="2859" y="1447"/>
                  <a:pt x="2835" y="1495"/>
                  <a:pt x="2811" y="1542"/>
                </a:cubicBezTo>
                <a:cubicBezTo>
                  <a:pt x="2787" y="1685"/>
                  <a:pt x="2763" y="1828"/>
                  <a:pt x="2740" y="1995"/>
                </a:cubicBezTo>
                <a:cubicBezTo>
                  <a:pt x="2692" y="1995"/>
                  <a:pt x="2620" y="2018"/>
                  <a:pt x="2597" y="2090"/>
                </a:cubicBezTo>
                <a:cubicBezTo>
                  <a:pt x="2597" y="2114"/>
                  <a:pt x="2573" y="2161"/>
                  <a:pt x="2573" y="2185"/>
                </a:cubicBezTo>
                <a:cubicBezTo>
                  <a:pt x="2525" y="2042"/>
                  <a:pt x="2525" y="1923"/>
                  <a:pt x="2525" y="1780"/>
                </a:cubicBezTo>
                <a:cubicBezTo>
                  <a:pt x="2525" y="1233"/>
                  <a:pt x="2787" y="709"/>
                  <a:pt x="3287" y="328"/>
                </a:cubicBezTo>
                <a:close/>
                <a:moveTo>
                  <a:pt x="1084" y="1898"/>
                </a:moveTo>
                <a:cubicBezTo>
                  <a:pt x="1394" y="1898"/>
                  <a:pt x="1692" y="1970"/>
                  <a:pt x="1954" y="2114"/>
                </a:cubicBezTo>
                <a:cubicBezTo>
                  <a:pt x="2097" y="2185"/>
                  <a:pt x="2216" y="2304"/>
                  <a:pt x="2335" y="2423"/>
                </a:cubicBezTo>
                <a:cubicBezTo>
                  <a:pt x="2382" y="2471"/>
                  <a:pt x="2430" y="2519"/>
                  <a:pt x="2478" y="2566"/>
                </a:cubicBezTo>
                <a:cubicBezTo>
                  <a:pt x="2430" y="2757"/>
                  <a:pt x="2430" y="2923"/>
                  <a:pt x="2430" y="3114"/>
                </a:cubicBezTo>
                <a:cubicBezTo>
                  <a:pt x="2430" y="3138"/>
                  <a:pt x="2430" y="3185"/>
                  <a:pt x="2430" y="3209"/>
                </a:cubicBezTo>
                <a:lnTo>
                  <a:pt x="1716" y="2804"/>
                </a:lnTo>
                <a:cubicBezTo>
                  <a:pt x="1702" y="2797"/>
                  <a:pt x="1686" y="2794"/>
                  <a:pt x="1669" y="2794"/>
                </a:cubicBezTo>
                <a:cubicBezTo>
                  <a:pt x="1630" y="2794"/>
                  <a:pt x="1589" y="2811"/>
                  <a:pt x="1573" y="2828"/>
                </a:cubicBezTo>
                <a:cubicBezTo>
                  <a:pt x="1549" y="2876"/>
                  <a:pt x="1573" y="2947"/>
                  <a:pt x="1620" y="2971"/>
                </a:cubicBezTo>
                <a:lnTo>
                  <a:pt x="2430" y="3447"/>
                </a:lnTo>
                <a:cubicBezTo>
                  <a:pt x="2454" y="3495"/>
                  <a:pt x="2454" y="3543"/>
                  <a:pt x="2454" y="3590"/>
                </a:cubicBezTo>
                <a:cubicBezTo>
                  <a:pt x="2325" y="3569"/>
                  <a:pt x="2197" y="3557"/>
                  <a:pt x="2071" y="3557"/>
                </a:cubicBezTo>
                <a:cubicBezTo>
                  <a:pt x="1916" y="3557"/>
                  <a:pt x="1764" y="3575"/>
                  <a:pt x="1620" y="3614"/>
                </a:cubicBezTo>
                <a:cubicBezTo>
                  <a:pt x="1454" y="3566"/>
                  <a:pt x="1334" y="3519"/>
                  <a:pt x="1192" y="3423"/>
                </a:cubicBezTo>
                <a:cubicBezTo>
                  <a:pt x="715" y="3162"/>
                  <a:pt x="406" y="2661"/>
                  <a:pt x="310" y="2042"/>
                </a:cubicBezTo>
                <a:cubicBezTo>
                  <a:pt x="568" y="1946"/>
                  <a:pt x="830" y="1898"/>
                  <a:pt x="1084" y="1898"/>
                </a:cubicBezTo>
                <a:close/>
                <a:moveTo>
                  <a:pt x="5475" y="1898"/>
                </a:moveTo>
                <a:cubicBezTo>
                  <a:pt x="5726" y="1898"/>
                  <a:pt x="5983" y="1946"/>
                  <a:pt x="6240" y="2042"/>
                </a:cubicBezTo>
                <a:cubicBezTo>
                  <a:pt x="6169" y="2661"/>
                  <a:pt x="5859" y="3162"/>
                  <a:pt x="5359" y="3423"/>
                </a:cubicBezTo>
                <a:cubicBezTo>
                  <a:pt x="5106" y="3575"/>
                  <a:pt x="4805" y="3655"/>
                  <a:pt x="4491" y="3655"/>
                </a:cubicBezTo>
                <a:cubicBezTo>
                  <a:pt x="4361" y="3655"/>
                  <a:pt x="4229" y="3642"/>
                  <a:pt x="4097" y="3614"/>
                </a:cubicBezTo>
                <a:cubicBezTo>
                  <a:pt x="4121" y="3566"/>
                  <a:pt x="4121" y="3495"/>
                  <a:pt x="4121" y="3447"/>
                </a:cubicBezTo>
                <a:lnTo>
                  <a:pt x="4954" y="2971"/>
                </a:lnTo>
                <a:cubicBezTo>
                  <a:pt x="5002" y="2947"/>
                  <a:pt x="5002" y="2876"/>
                  <a:pt x="4978" y="2828"/>
                </a:cubicBezTo>
                <a:cubicBezTo>
                  <a:pt x="4964" y="2800"/>
                  <a:pt x="4942" y="2789"/>
                  <a:pt x="4917" y="2789"/>
                </a:cubicBezTo>
                <a:cubicBezTo>
                  <a:pt x="4898" y="2789"/>
                  <a:pt x="4879" y="2794"/>
                  <a:pt x="4859" y="2804"/>
                </a:cubicBezTo>
                <a:lnTo>
                  <a:pt x="4121" y="3209"/>
                </a:lnTo>
                <a:cubicBezTo>
                  <a:pt x="4121" y="3185"/>
                  <a:pt x="4145" y="3138"/>
                  <a:pt x="4145" y="3114"/>
                </a:cubicBezTo>
                <a:cubicBezTo>
                  <a:pt x="4145" y="2923"/>
                  <a:pt x="4121" y="2757"/>
                  <a:pt x="4097" y="2566"/>
                </a:cubicBezTo>
                <a:cubicBezTo>
                  <a:pt x="4145" y="2519"/>
                  <a:pt x="4168" y="2471"/>
                  <a:pt x="4216" y="2423"/>
                </a:cubicBezTo>
                <a:lnTo>
                  <a:pt x="4240" y="2423"/>
                </a:lnTo>
                <a:cubicBezTo>
                  <a:pt x="4335" y="2304"/>
                  <a:pt x="4478" y="2209"/>
                  <a:pt x="4597" y="2114"/>
                </a:cubicBezTo>
                <a:cubicBezTo>
                  <a:pt x="4872" y="1970"/>
                  <a:pt x="5169" y="1898"/>
                  <a:pt x="5475" y="1898"/>
                </a:cubicBezTo>
                <a:close/>
                <a:moveTo>
                  <a:pt x="3716" y="2328"/>
                </a:moveTo>
                <a:cubicBezTo>
                  <a:pt x="3787" y="2566"/>
                  <a:pt x="3835" y="2828"/>
                  <a:pt x="3835" y="3114"/>
                </a:cubicBezTo>
                <a:cubicBezTo>
                  <a:pt x="3835" y="3900"/>
                  <a:pt x="3549" y="4471"/>
                  <a:pt x="3287" y="4471"/>
                </a:cubicBezTo>
                <a:cubicBezTo>
                  <a:pt x="3025" y="4471"/>
                  <a:pt x="2716" y="3900"/>
                  <a:pt x="2716" y="3114"/>
                </a:cubicBezTo>
                <a:cubicBezTo>
                  <a:pt x="2716" y="2828"/>
                  <a:pt x="2763" y="2566"/>
                  <a:pt x="2835" y="2328"/>
                </a:cubicBezTo>
                <a:cubicBezTo>
                  <a:pt x="2954" y="2352"/>
                  <a:pt x="3073" y="2376"/>
                  <a:pt x="3192" y="2376"/>
                </a:cubicBezTo>
                <a:lnTo>
                  <a:pt x="3192" y="3281"/>
                </a:lnTo>
                <a:cubicBezTo>
                  <a:pt x="3192" y="3328"/>
                  <a:pt x="3240" y="3376"/>
                  <a:pt x="3287" y="3376"/>
                </a:cubicBezTo>
                <a:cubicBezTo>
                  <a:pt x="3335" y="3376"/>
                  <a:pt x="3383" y="3328"/>
                  <a:pt x="3383" y="3281"/>
                </a:cubicBezTo>
                <a:lnTo>
                  <a:pt x="3383" y="2376"/>
                </a:lnTo>
                <a:cubicBezTo>
                  <a:pt x="3502" y="2376"/>
                  <a:pt x="3621" y="2352"/>
                  <a:pt x="3716" y="2328"/>
                </a:cubicBezTo>
                <a:close/>
                <a:moveTo>
                  <a:pt x="4954" y="3900"/>
                </a:moveTo>
                <a:cubicBezTo>
                  <a:pt x="5097" y="3947"/>
                  <a:pt x="5240" y="3995"/>
                  <a:pt x="5359" y="4090"/>
                </a:cubicBezTo>
                <a:cubicBezTo>
                  <a:pt x="5740" y="4305"/>
                  <a:pt x="6026" y="4662"/>
                  <a:pt x="6169" y="5114"/>
                </a:cubicBezTo>
                <a:cubicBezTo>
                  <a:pt x="6216" y="5233"/>
                  <a:pt x="6240" y="5352"/>
                  <a:pt x="6240" y="5472"/>
                </a:cubicBezTo>
                <a:cubicBezTo>
                  <a:pt x="6169" y="5495"/>
                  <a:pt x="6097" y="5543"/>
                  <a:pt x="6002" y="5543"/>
                </a:cubicBezTo>
                <a:lnTo>
                  <a:pt x="6002" y="5567"/>
                </a:lnTo>
                <a:cubicBezTo>
                  <a:pt x="5828" y="5608"/>
                  <a:pt x="5656" y="5630"/>
                  <a:pt x="5489" y="5630"/>
                </a:cubicBezTo>
                <a:cubicBezTo>
                  <a:pt x="5176" y="5630"/>
                  <a:pt x="4876" y="5555"/>
                  <a:pt x="4597" y="5400"/>
                </a:cubicBezTo>
                <a:cubicBezTo>
                  <a:pt x="4454" y="5329"/>
                  <a:pt x="4335" y="5233"/>
                  <a:pt x="4240" y="5114"/>
                </a:cubicBezTo>
                <a:lnTo>
                  <a:pt x="4216" y="5090"/>
                </a:lnTo>
                <a:cubicBezTo>
                  <a:pt x="4049" y="4900"/>
                  <a:pt x="3906" y="4686"/>
                  <a:pt x="3811" y="4424"/>
                </a:cubicBezTo>
                <a:cubicBezTo>
                  <a:pt x="3835" y="4376"/>
                  <a:pt x="3883" y="4328"/>
                  <a:pt x="3883" y="4281"/>
                </a:cubicBezTo>
                <a:lnTo>
                  <a:pt x="4859" y="4829"/>
                </a:lnTo>
                <a:lnTo>
                  <a:pt x="4907" y="4852"/>
                </a:lnTo>
                <a:cubicBezTo>
                  <a:pt x="4930" y="4852"/>
                  <a:pt x="4954" y="4829"/>
                  <a:pt x="4978" y="4805"/>
                </a:cubicBezTo>
                <a:cubicBezTo>
                  <a:pt x="5002" y="4757"/>
                  <a:pt x="5002" y="4686"/>
                  <a:pt x="4954" y="4662"/>
                </a:cubicBezTo>
                <a:lnTo>
                  <a:pt x="3978" y="4114"/>
                </a:lnTo>
                <a:cubicBezTo>
                  <a:pt x="4002" y="4043"/>
                  <a:pt x="4026" y="3971"/>
                  <a:pt x="4049" y="3900"/>
                </a:cubicBezTo>
                <a:cubicBezTo>
                  <a:pt x="4204" y="3935"/>
                  <a:pt x="4353" y="3953"/>
                  <a:pt x="4502" y="3953"/>
                </a:cubicBezTo>
                <a:cubicBezTo>
                  <a:pt x="4651" y="3953"/>
                  <a:pt x="4799" y="3935"/>
                  <a:pt x="4954" y="3900"/>
                </a:cubicBezTo>
                <a:close/>
                <a:moveTo>
                  <a:pt x="2037" y="3861"/>
                </a:moveTo>
                <a:cubicBezTo>
                  <a:pt x="2196" y="3861"/>
                  <a:pt x="2359" y="3882"/>
                  <a:pt x="2525" y="3924"/>
                </a:cubicBezTo>
                <a:cubicBezTo>
                  <a:pt x="2549" y="3995"/>
                  <a:pt x="2573" y="4043"/>
                  <a:pt x="2597" y="4114"/>
                </a:cubicBezTo>
                <a:lnTo>
                  <a:pt x="1620" y="4662"/>
                </a:lnTo>
                <a:cubicBezTo>
                  <a:pt x="1573" y="4709"/>
                  <a:pt x="1549" y="4757"/>
                  <a:pt x="1573" y="4805"/>
                </a:cubicBezTo>
                <a:cubicBezTo>
                  <a:pt x="1596" y="4829"/>
                  <a:pt x="1620" y="4852"/>
                  <a:pt x="1668" y="4852"/>
                </a:cubicBezTo>
                <a:lnTo>
                  <a:pt x="1716" y="4829"/>
                </a:lnTo>
                <a:lnTo>
                  <a:pt x="2668" y="4281"/>
                </a:lnTo>
                <a:cubicBezTo>
                  <a:pt x="2692" y="4328"/>
                  <a:pt x="2716" y="4376"/>
                  <a:pt x="2740" y="4424"/>
                </a:cubicBezTo>
                <a:cubicBezTo>
                  <a:pt x="2644" y="4686"/>
                  <a:pt x="2525" y="4900"/>
                  <a:pt x="2335" y="5090"/>
                </a:cubicBezTo>
                <a:lnTo>
                  <a:pt x="2335" y="5114"/>
                </a:lnTo>
                <a:cubicBezTo>
                  <a:pt x="2216" y="5233"/>
                  <a:pt x="2097" y="5329"/>
                  <a:pt x="1954" y="5400"/>
                </a:cubicBezTo>
                <a:cubicBezTo>
                  <a:pt x="1694" y="5556"/>
                  <a:pt x="1399" y="5634"/>
                  <a:pt x="1091" y="5634"/>
                </a:cubicBezTo>
                <a:cubicBezTo>
                  <a:pt x="835" y="5634"/>
                  <a:pt x="570" y="5580"/>
                  <a:pt x="310" y="5472"/>
                </a:cubicBezTo>
                <a:cubicBezTo>
                  <a:pt x="406" y="4852"/>
                  <a:pt x="715" y="4352"/>
                  <a:pt x="1192" y="4090"/>
                </a:cubicBezTo>
                <a:cubicBezTo>
                  <a:pt x="1455" y="3935"/>
                  <a:pt x="1739" y="3861"/>
                  <a:pt x="2037" y="3861"/>
                </a:cubicBezTo>
                <a:close/>
                <a:moveTo>
                  <a:pt x="3597" y="4662"/>
                </a:moveTo>
                <a:cubicBezTo>
                  <a:pt x="3692" y="4900"/>
                  <a:pt x="3811" y="5114"/>
                  <a:pt x="3978" y="5281"/>
                </a:cubicBezTo>
                <a:cubicBezTo>
                  <a:pt x="4026" y="5424"/>
                  <a:pt x="4049" y="5591"/>
                  <a:pt x="4049" y="5733"/>
                </a:cubicBezTo>
                <a:cubicBezTo>
                  <a:pt x="4049" y="6281"/>
                  <a:pt x="3764" y="6805"/>
                  <a:pt x="3287" y="7186"/>
                </a:cubicBezTo>
                <a:cubicBezTo>
                  <a:pt x="2787" y="6805"/>
                  <a:pt x="2525" y="6281"/>
                  <a:pt x="2525" y="5733"/>
                </a:cubicBezTo>
                <a:cubicBezTo>
                  <a:pt x="2525" y="5591"/>
                  <a:pt x="2549" y="5424"/>
                  <a:pt x="2573" y="5281"/>
                </a:cubicBezTo>
                <a:cubicBezTo>
                  <a:pt x="2740" y="5114"/>
                  <a:pt x="2882" y="4900"/>
                  <a:pt x="2978" y="4662"/>
                </a:cubicBezTo>
                <a:cubicBezTo>
                  <a:pt x="3049" y="4709"/>
                  <a:pt x="3121" y="4733"/>
                  <a:pt x="3192" y="4757"/>
                </a:cubicBezTo>
                <a:lnTo>
                  <a:pt x="3192" y="5686"/>
                </a:lnTo>
                <a:cubicBezTo>
                  <a:pt x="3192" y="5733"/>
                  <a:pt x="3240" y="5781"/>
                  <a:pt x="3287" y="5781"/>
                </a:cubicBezTo>
                <a:cubicBezTo>
                  <a:pt x="3335" y="5781"/>
                  <a:pt x="3383" y="5733"/>
                  <a:pt x="3383" y="5686"/>
                </a:cubicBezTo>
                <a:lnTo>
                  <a:pt x="3383" y="4757"/>
                </a:lnTo>
                <a:cubicBezTo>
                  <a:pt x="3454" y="4733"/>
                  <a:pt x="3525" y="4709"/>
                  <a:pt x="3597" y="4662"/>
                </a:cubicBezTo>
                <a:close/>
                <a:moveTo>
                  <a:pt x="4335" y="5591"/>
                </a:moveTo>
                <a:cubicBezTo>
                  <a:pt x="4383" y="5614"/>
                  <a:pt x="4407" y="5638"/>
                  <a:pt x="4454" y="5662"/>
                </a:cubicBezTo>
                <a:cubicBezTo>
                  <a:pt x="4760" y="5842"/>
                  <a:pt x="5093" y="5927"/>
                  <a:pt x="5442" y="5927"/>
                </a:cubicBezTo>
                <a:cubicBezTo>
                  <a:pt x="5556" y="5927"/>
                  <a:pt x="5671" y="5918"/>
                  <a:pt x="5788" y="5900"/>
                </a:cubicBezTo>
                <a:lnTo>
                  <a:pt x="5788" y="5900"/>
                </a:lnTo>
                <a:lnTo>
                  <a:pt x="4216" y="9639"/>
                </a:lnTo>
                <a:cubicBezTo>
                  <a:pt x="4145" y="9806"/>
                  <a:pt x="3883" y="10330"/>
                  <a:pt x="3430" y="10377"/>
                </a:cubicBezTo>
                <a:lnTo>
                  <a:pt x="3430" y="10020"/>
                </a:lnTo>
                <a:cubicBezTo>
                  <a:pt x="3478" y="9925"/>
                  <a:pt x="3525" y="9830"/>
                  <a:pt x="3573" y="9710"/>
                </a:cubicBezTo>
                <a:cubicBezTo>
                  <a:pt x="3621" y="9615"/>
                  <a:pt x="3668" y="9520"/>
                  <a:pt x="3716" y="9425"/>
                </a:cubicBezTo>
                <a:lnTo>
                  <a:pt x="5454" y="6353"/>
                </a:lnTo>
                <a:cubicBezTo>
                  <a:pt x="5502" y="6281"/>
                  <a:pt x="5478" y="6186"/>
                  <a:pt x="5407" y="6138"/>
                </a:cubicBezTo>
                <a:cubicBezTo>
                  <a:pt x="5389" y="6132"/>
                  <a:pt x="5370" y="6129"/>
                  <a:pt x="5350" y="6129"/>
                </a:cubicBezTo>
                <a:cubicBezTo>
                  <a:pt x="5291" y="6129"/>
                  <a:pt x="5228" y="6156"/>
                  <a:pt x="5192" y="6210"/>
                </a:cubicBezTo>
                <a:lnTo>
                  <a:pt x="3454" y="9282"/>
                </a:lnTo>
                <a:lnTo>
                  <a:pt x="3430" y="9329"/>
                </a:lnTo>
                <a:lnTo>
                  <a:pt x="3430" y="7448"/>
                </a:lnTo>
                <a:cubicBezTo>
                  <a:pt x="4002" y="7019"/>
                  <a:pt x="4335" y="6400"/>
                  <a:pt x="4335" y="5733"/>
                </a:cubicBezTo>
                <a:cubicBezTo>
                  <a:pt x="4335" y="5686"/>
                  <a:pt x="4335" y="5638"/>
                  <a:pt x="4335" y="5591"/>
                </a:cubicBezTo>
                <a:close/>
                <a:moveTo>
                  <a:pt x="3278" y="0"/>
                </a:moveTo>
                <a:cubicBezTo>
                  <a:pt x="3246" y="0"/>
                  <a:pt x="3216" y="6"/>
                  <a:pt x="3192" y="18"/>
                </a:cubicBezTo>
                <a:cubicBezTo>
                  <a:pt x="2573" y="470"/>
                  <a:pt x="2216" y="1113"/>
                  <a:pt x="2216" y="1780"/>
                </a:cubicBezTo>
                <a:cubicBezTo>
                  <a:pt x="2216" y="1828"/>
                  <a:pt x="2216" y="1876"/>
                  <a:pt x="2239" y="1923"/>
                </a:cubicBezTo>
                <a:cubicBezTo>
                  <a:pt x="2192" y="1899"/>
                  <a:pt x="2144" y="1876"/>
                  <a:pt x="2120" y="1852"/>
                </a:cubicBezTo>
                <a:cubicBezTo>
                  <a:pt x="1812" y="1679"/>
                  <a:pt x="1465" y="1589"/>
                  <a:pt x="1107" y="1589"/>
                </a:cubicBezTo>
                <a:cubicBezTo>
                  <a:pt x="773" y="1589"/>
                  <a:pt x="429" y="1667"/>
                  <a:pt x="96" y="1828"/>
                </a:cubicBezTo>
                <a:cubicBezTo>
                  <a:pt x="49" y="1852"/>
                  <a:pt x="1" y="1899"/>
                  <a:pt x="1" y="1971"/>
                </a:cubicBezTo>
                <a:cubicBezTo>
                  <a:pt x="72" y="2709"/>
                  <a:pt x="453" y="3352"/>
                  <a:pt x="1049" y="3685"/>
                </a:cubicBezTo>
                <a:cubicBezTo>
                  <a:pt x="1096" y="3709"/>
                  <a:pt x="1120" y="3733"/>
                  <a:pt x="1168" y="3757"/>
                </a:cubicBezTo>
                <a:cubicBezTo>
                  <a:pt x="1144" y="3781"/>
                  <a:pt x="1096" y="3805"/>
                  <a:pt x="1049" y="3828"/>
                </a:cubicBezTo>
                <a:cubicBezTo>
                  <a:pt x="453" y="4162"/>
                  <a:pt x="72" y="4805"/>
                  <a:pt x="1" y="5543"/>
                </a:cubicBezTo>
                <a:cubicBezTo>
                  <a:pt x="1" y="5614"/>
                  <a:pt x="49" y="5686"/>
                  <a:pt x="96" y="5710"/>
                </a:cubicBezTo>
                <a:cubicBezTo>
                  <a:pt x="422" y="5856"/>
                  <a:pt x="759" y="5928"/>
                  <a:pt x="1086" y="5928"/>
                </a:cubicBezTo>
                <a:cubicBezTo>
                  <a:pt x="1452" y="5928"/>
                  <a:pt x="1806" y="5838"/>
                  <a:pt x="2120" y="5662"/>
                </a:cubicBezTo>
                <a:cubicBezTo>
                  <a:pt x="2144" y="5638"/>
                  <a:pt x="2192" y="5614"/>
                  <a:pt x="2239" y="5591"/>
                </a:cubicBezTo>
                <a:lnTo>
                  <a:pt x="2239" y="5591"/>
                </a:lnTo>
                <a:cubicBezTo>
                  <a:pt x="2216" y="5638"/>
                  <a:pt x="2216" y="5686"/>
                  <a:pt x="2216" y="5733"/>
                </a:cubicBezTo>
                <a:cubicBezTo>
                  <a:pt x="2216" y="6400"/>
                  <a:pt x="2549" y="7019"/>
                  <a:pt x="3144" y="7448"/>
                </a:cubicBezTo>
                <a:lnTo>
                  <a:pt x="3144" y="9329"/>
                </a:lnTo>
                <a:lnTo>
                  <a:pt x="2454" y="7662"/>
                </a:lnTo>
                <a:cubicBezTo>
                  <a:pt x="2436" y="7590"/>
                  <a:pt x="2376" y="7559"/>
                  <a:pt x="2317" y="7559"/>
                </a:cubicBezTo>
                <a:cubicBezTo>
                  <a:pt x="2298" y="7559"/>
                  <a:pt x="2280" y="7562"/>
                  <a:pt x="2263" y="7567"/>
                </a:cubicBezTo>
                <a:cubicBezTo>
                  <a:pt x="2192" y="7591"/>
                  <a:pt x="2144" y="7686"/>
                  <a:pt x="2168" y="7758"/>
                </a:cubicBezTo>
                <a:lnTo>
                  <a:pt x="2835" y="9425"/>
                </a:lnTo>
                <a:cubicBezTo>
                  <a:pt x="2930" y="9663"/>
                  <a:pt x="3025" y="9853"/>
                  <a:pt x="3144" y="10020"/>
                </a:cubicBezTo>
                <a:lnTo>
                  <a:pt x="3144" y="10377"/>
                </a:lnTo>
                <a:cubicBezTo>
                  <a:pt x="2763" y="10330"/>
                  <a:pt x="2406" y="10020"/>
                  <a:pt x="2359" y="9687"/>
                </a:cubicBezTo>
                <a:lnTo>
                  <a:pt x="1882" y="6257"/>
                </a:lnTo>
                <a:cubicBezTo>
                  <a:pt x="1882" y="6196"/>
                  <a:pt x="1829" y="6134"/>
                  <a:pt x="1752" y="6134"/>
                </a:cubicBezTo>
                <a:cubicBezTo>
                  <a:pt x="1741" y="6134"/>
                  <a:pt x="1728" y="6135"/>
                  <a:pt x="1716" y="6138"/>
                </a:cubicBezTo>
                <a:cubicBezTo>
                  <a:pt x="1644" y="6138"/>
                  <a:pt x="1573" y="6210"/>
                  <a:pt x="1596" y="6305"/>
                </a:cubicBezTo>
                <a:lnTo>
                  <a:pt x="2073" y="9710"/>
                </a:lnTo>
                <a:cubicBezTo>
                  <a:pt x="2144" y="10234"/>
                  <a:pt x="2668" y="10663"/>
                  <a:pt x="3192" y="10663"/>
                </a:cubicBezTo>
                <a:lnTo>
                  <a:pt x="3383" y="10663"/>
                </a:lnTo>
                <a:cubicBezTo>
                  <a:pt x="3835" y="10663"/>
                  <a:pt x="4240" y="10330"/>
                  <a:pt x="4478" y="9758"/>
                </a:cubicBezTo>
                <a:lnTo>
                  <a:pt x="6169" y="5829"/>
                </a:lnTo>
                <a:cubicBezTo>
                  <a:pt x="6264" y="5781"/>
                  <a:pt x="6359" y="5757"/>
                  <a:pt x="6478" y="5710"/>
                </a:cubicBezTo>
                <a:cubicBezTo>
                  <a:pt x="6526" y="5686"/>
                  <a:pt x="6574" y="5614"/>
                  <a:pt x="6550" y="5543"/>
                </a:cubicBezTo>
                <a:cubicBezTo>
                  <a:pt x="6550" y="5400"/>
                  <a:pt x="6526" y="5233"/>
                  <a:pt x="6478" y="5090"/>
                </a:cubicBezTo>
                <a:lnTo>
                  <a:pt x="7336" y="3066"/>
                </a:lnTo>
                <a:cubicBezTo>
                  <a:pt x="7360" y="2995"/>
                  <a:pt x="7336" y="2900"/>
                  <a:pt x="7240" y="2876"/>
                </a:cubicBezTo>
                <a:cubicBezTo>
                  <a:pt x="7221" y="2862"/>
                  <a:pt x="7199" y="2857"/>
                  <a:pt x="7177" y="2857"/>
                </a:cubicBezTo>
                <a:cubicBezTo>
                  <a:pt x="7121" y="2857"/>
                  <a:pt x="7067" y="2896"/>
                  <a:pt x="7050" y="2947"/>
                </a:cubicBezTo>
                <a:lnTo>
                  <a:pt x="6312" y="4686"/>
                </a:lnTo>
                <a:cubicBezTo>
                  <a:pt x="6121" y="4328"/>
                  <a:pt x="5859" y="4019"/>
                  <a:pt x="5526" y="3828"/>
                </a:cubicBezTo>
                <a:cubicBezTo>
                  <a:pt x="5478" y="3805"/>
                  <a:pt x="5431" y="3781"/>
                  <a:pt x="5383" y="3757"/>
                </a:cubicBezTo>
                <a:cubicBezTo>
                  <a:pt x="5431" y="3733"/>
                  <a:pt x="5478" y="3709"/>
                  <a:pt x="5526" y="3685"/>
                </a:cubicBezTo>
                <a:cubicBezTo>
                  <a:pt x="6121" y="3352"/>
                  <a:pt x="6478" y="2733"/>
                  <a:pt x="6550" y="1971"/>
                </a:cubicBezTo>
                <a:cubicBezTo>
                  <a:pt x="6574" y="1899"/>
                  <a:pt x="6526" y="1852"/>
                  <a:pt x="6478" y="1828"/>
                </a:cubicBezTo>
                <a:cubicBezTo>
                  <a:pt x="6145" y="1667"/>
                  <a:pt x="5801" y="1589"/>
                  <a:pt x="5468" y="1589"/>
                </a:cubicBezTo>
                <a:cubicBezTo>
                  <a:pt x="5109" y="1589"/>
                  <a:pt x="4762" y="1679"/>
                  <a:pt x="4454" y="1852"/>
                </a:cubicBezTo>
                <a:cubicBezTo>
                  <a:pt x="4407" y="1876"/>
                  <a:pt x="4383" y="1899"/>
                  <a:pt x="4335" y="1923"/>
                </a:cubicBezTo>
                <a:cubicBezTo>
                  <a:pt x="4335" y="1876"/>
                  <a:pt x="4335" y="1828"/>
                  <a:pt x="4335" y="1780"/>
                </a:cubicBezTo>
                <a:cubicBezTo>
                  <a:pt x="4335" y="1113"/>
                  <a:pt x="4002" y="470"/>
                  <a:pt x="3383" y="18"/>
                </a:cubicBezTo>
                <a:cubicBezTo>
                  <a:pt x="3347" y="6"/>
                  <a:pt x="3311" y="0"/>
                  <a:pt x="32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idx="1" type="subTitle"/>
          </p:nvPr>
        </p:nvSpPr>
        <p:spPr>
          <a:xfrm>
            <a:off x="3118200" y="3201025"/>
            <a:ext cx="29076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Good</a:t>
            </a:r>
            <a:endParaRPr/>
          </a:p>
        </p:txBody>
      </p:sp>
      <p:sp>
        <p:nvSpPr>
          <p:cNvPr id="255" name="Google Shape;255;p33"/>
          <p:cNvSpPr txBox="1"/>
          <p:nvPr>
            <p:ph idx="2" type="subTitle"/>
          </p:nvPr>
        </p:nvSpPr>
        <p:spPr>
          <a:xfrm>
            <a:off x="3118200" y="3201025"/>
            <a:ext cx="29076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Bad (&amp; Ugly)</a:t>
            </a:r>
            <a:endParaRPr/>
          </a:p>
        </p:txBody>
      </p:sp>
      <p:sp>
        <p:nvSpPr>
          <p:cNvPr id="256" name="Google Shape;256;p33"/>
          <p:cNvSpPr txBox="1"/>
          <p:nvPr>
            <p:ph idx="3" type="subTitle"/>
          </p:nvPr>
        </p:nvSpPr>
        <p:spPr>
          <a:xfrm>
            <a:off x="3118200" y="3658225"/>
            <a:ext cx="2907600" cy="914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Easy to navigate and read</a:t>
            </a:r>
            <a:endParaRPr/>
          </a:p>
          <a:p>
            <a:pPr indent="-317500" lvl="0" marL="457200" rtl="0" algn="l">
              <a:spcBef>
                <a:spcPts val="0"/>
              </a:spcBef>
              <a:spcAft>
                <a:spcPts val="0"/>
              </a:spcAft>
              <a:buSzPts val="1400"/>
              <a:buChar char="●"/>
            </a:pPr>
            <a:r>
              <a:rPr lang="en"/>
              <a:t>Accessible, screen-reader friendly</a:t>
            </a:r>
            <a:endParaRPr/>
          </a:p>
          <a:p>
            <a:pPr indent="-317500" lvl="0" marL="457200" rtl="0" algn="l">
              <a:spcBef>
                <a:spcPts val="0"/>
              </a:spcBef>
              <a:spcAft>
                <a:spcPts val="0"/>
              </a:spcAft>
              <a:buSzPts val="1400"/>
              <a:buChar char="●"/>
            </a:pPr>
            <a:r>
              <a:rPr lang="en"/>
              <a:t>Provides a good sense of what the library stands for</a:t>
            </a:r>
            <a:endParaRPr/>
          </a:p>
        </p:txBody>
      </p:sp>
      <p:sp>
        <p:nvSpPr>
          <p:cNvPr id="257" name="Google Shape;257;p33"/>
          <p:cNvSpPr txBox="1"/>
          <p:nvPr>
            <p:ph idx="4" type="subTitle"/>
          </p:nvPr>
        </p:nvSpPr>
        <p:spPr>
          <a:xfrm>
            <a:off x="1772400" y="3658225"/>
            <a:ext cx="5599200" cy="1390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No tangible goals in this phase</a:t>
            </a:r>
            <a:endParaRPr/>
          </a:p>
          <a:p>
            <a:pPr indent="-317500" lvl="0" marL="457200" rtl="0" algn="l">
              <a:spcBef>
                <a:spcPts val="0"/>
              </a:spcBef>
              <a:spcAft>
                <a:spcPts val="0"/>
              </a:spcAft>
              <a:buSzPts val="1400"/>
              <a:buChar char="●"/>
            </a:pPr>
            <a:r>
              <a:rPr lang="en"/>
              <a:t>The </a:t>
            </a:r>
            <a:r>
              <a:rPr lang="en"/>
              <a:t>entirety</a:t>
            </a:r>
            <a:r>
              <a:rPr lang="en"/>
              <a:t> of the strategic action plan is actually in Phase II</a:t>
            </a:r>
            <a:endParaRPr/>
          </a:p>
          <a:p>
            <a:pPr indent="-317500" lvl="0" marL="457200" rtl="0" algn="l">
              <a:spcBef>
                <a:spcPts val="0"/>
              </a:spcBef>
              <a:spcAft>
                <a:spcPts val="0"/>
              </a:spcAft>
              <a:buSzPts val="1400"/>
              <a:buChar char="●"/>
            </a:pPr>
            <a:r>
              <a:rPr lang="en"/>
              <a:t>Limited information on goals, barebones in general</a:t>
            </a:r>
            <a:endParaRPr/>
          </a:p>
          <a:p>
            <a:pPr indent="-317500" lvl="0" marL="457200" rtl="0" algn="l">
              <a:spcBef>
                <a:spcPts val="0"/>
              </a:spcBef>
              <a:spcAft>
                <a:spcPts val="0"/>
              </a:spcAft>
              <a:buSzPts val="1400"/>
              <a:buChar char="●"/>
            </a:pPr>
            <a:r>
              <a:rPr lang="en"/>
              <a:t>No information on goal tracking indicators</a:t>
            </a:r>
            <a:endParaRPr/>
          </a:p>
          <a:p>
            <a:pPr indent="-317500" lvl="0" marL="457200" rtl="0" algn="l">
              <a:spcBef>
                <a:spcPts val="0"/>
              </a:spcBef>
              <a:spcAft>
                <a:spcPts val="0"/>
              </a:spcAft>
              <a:buSzPts val="1400"/>
              <a:buChar char="●"/>
            </a:pPr>
            <a:r>
              <a:rPr lang="en"/>
              <a:t>No indication who is responsible for the plan, who updated the plan, or when it was last updated</a:t>
            </a:r>
            <a:endParaRPr/>
          </a:p>
        </p:txBody>
      </p:sp>
      <p:sp>
        <p:nvSpPr>
          <p:cNvPr id="258" name="Google Shape;258;p33"/>
          <p:cNvSpPr txBox="1"/>
          <p:nvPr>
            <p:ph type="title"/>
          </p:nvPr>
        </p:nvSpPr>
        <p:spPr>
          <a:xfrm>
            <a:off x="720000" y="438912"/>
            <a:ext cx="7704000" cy="45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 Good, the Bad, &amp; the Ugly</a:t>
            </a:r>
            <a:endParaRPr/>
          </a:p>
        </p:txBody>
      </p:sp>
      <p:pic>
        <p:nvPicPr>
          <p:cNvPr id="259" name="Google Shape;259;p33"/>
          <p:cNvPicPr preferRelativeResize="0"/>
          <p:nvPr/>
        </p:nvPicPr>
        <p:blipFill>
          <a:blip r:embed="rId3">
            <a:alphaModFix/>
          </a:blip>
          <a:stretch>
            <a:fillRect/>
          </a:stretch>
        </p:blipFill>
        <p:spPr>
          <a:xfrm>
            <a:off x="3571950" y="1048512"/>
            <a:ext cx="2000112" cy="2000112"/>
          </a:xfrm>
          <a:prstGeom prst="rect">
            <a:avLst/>
          </a:prstGeom>
          <a:noFill/>
          <a:ln>
            <a:noFill/>
          </a:ln>
        </p:spPr>
      </p:pic>
      <p:pic>
        <p:nvPicPr>
          <p:cNvPr id="260" name="Google Shape;260;p33"/>
          <p:cNvPicPr preferRelativeResize="0"/>
          <p:nvPr/>
        </p:nvPicPr>
        <p:blipFill>
          <a:blip r:embed="rId4">
            <a:alphaModFix/>
          </a:blip>
          <a:stretch>
            <a:fillRect/>
          </a:stretch>
        </p:blipFill>
        <p:spPr>
          <a:xfrm>
            <a:off x="3571950" y="1048512"/>
            <a:ext cx="2000113" cy="20001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100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1000"/>
                                        <p:tgtEl>
                                          <p:spTgt spid="2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Effect filter="fade" transition="in">
                                      <p:cBhvr>
                                        <p:cTn dur="1000"/>
                                        <p:tgtEl>
                                          <p:spTgt spid="2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4"/>
                                        </p:tgtEl>
                                      </p:cBhvr>
                                    </p:animEffect>
                                    <p:set>
                                      <p:cBhvr>
                                        <p:cTn dur="1" fill="hold">
                                          <p:stCondLst>
                                            <p:cond delay="1000"/>
                                          </p:stCondLst>
                                        </p:cTn>
                                        <p:tgtEl>
                                          <p:spTgt spid="25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59"/>
                                        </p:tgtEl>
                                      </p:cBhvr>
                                    </p:animEffect>
                                    <p:set>
                                      <p:cBhvr>
                                        <p:cTn dur="1" fill="hold">
                                          <p:stCondLst>
                                            <p:cond delay="1000"/>
                                          </p:stCondLst>
                                        </p:cTn>
                                        <p:tgtEl>
                                          <p:spTgt spid="2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56"/>
                                        </p:tgtEl>
                                      </p:cBhvr>
                                    </p:animEffect>
                                    <p:set>
                                      <p:cBhvr>
                                        <p:cTn dur="1" fill="hold">
                                          <p:stCondLst>
                                            <p:cond delay="1000"/>
                                          </p:stCondLst>
                                        </p:cTn>
                                        <p:tgtEl>
                                          <p:spTgt spid="2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1000"/>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1000"/>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1000"/>
                                        <p:tgtEl>
                                          <p:spTgt spid="2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Effect filter="fade" transition="in">
                                      <p:cBhvr>
                                        <p:cTn dur="1000"/>
                                        <p:tgtEl>
                                          <p:spTgt spid="2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animEffect filter="fade" transition="in">
                                      <p:cBhvr>
                                        <p:cTn dur="1000"/>
                                        <p:tgtEl>
                                          <p:spTgt spid="2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7"/>
                                        </p:tgtEl>
                                      </p:cBhvr>
                                    </p:animEffect>
                                    <p:set>
                                      <p:cBhvr>
                                        <p:cTn dur="1" fill="hold">
                                          <p:stCondLst>
                                            <p:cond delay="1000"/>
                                          </p:stCondLst>
                                        </p:cTn>
                                        <p:tgtEl>
                                          <p:spTgt spid="25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60"/>
                                        </p:tgtEl>
                                      </p:cBhvr>
                                    </p:animEffect>
                                    <p:set>
                                      <p:cBhvr>
                                        <p:cTn dur="1" fill="hold">
                                          <p:stCondLst>
                                            <p:cond delay="1000"/>
                                          </p:stCondLst>
                                        </p:cTn>
                                        <p:tgtEl>
                                          <p:spTgt spid="26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55"/>
                                        </p:tgtEl>
                                      </p:cBhvr>
                                    </p:animEffect>
                                    <p:set>
                                      <p:cBhvr>
                                        <p:cTn dur="1" fill="hold">
                                          <p:stCondLst>
                                            <p:cond delay="1000"/>
                                          </p:stCondLst>
                                        </p:cTn>
                                        <p:tgtEl>
                                          <p:spTgt spid="25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4"/>
          <p:cNvSpPr txBox="1"/>
          <p:nvPr>
            <p:ph type="title"/>
          </p:nvPr>
        </p:nvSpPr>
        <p:spPr>
          <a:xfrm>
            <a:off x="-86825" y="1434200"/>
            <a:ext cx="5851200" cy="265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Sure.</a:t>
            </a:r>
            <a:endParaRPr/>
          </a:p>
          <a:p>
            <a:pPr indent="0" lvl="0" marL="0" rtl="0" algn="ctr">
              <a:spcBef>
                <a:spcPts val="0"/>
              </a:spcBef>
              <a:spcAft>
                <a:spcPts val="0"/>
              </a:spcAft>
              <a:buNone/>
            </a:pPr>
            <a:r>
              <a:rPr lang="en" sz="4400"/>
              <a:t>(I guess)</a:t>
            </a:r>
            <a:endParaRPr sz="4400"/>
          </a:p>
        </p:txBody>
      </p:sp>
      <p:sp>
        <p:nvSpPr>
          <p:cNvPr id="266" name="Google Shape;266;p34"/>
          <p:cNvSpPr txBox="1"/>
          <p:nvPr>
            <p:ph idx="4294967295" type="subTitle"/>
          </p:nvPr>
        </p:nvSpPr>
        <p:spPr>
          <a:xfrm>
            <a:off x="827700" y="1294475"/>
            <a:ext cx="2849100" cy="223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chemeClr val="lt1"/>
                </a:solidFill>
                <a:latin typeface="Abril Fatface"/>
                <a:ea typeface="Abril Fatface"/>
                <a:cs typeface="Abril Fatface"/>
                <a:sym typeface="Abril Fatface"/>
              </a:rPr>
              <a:t>In summary:</a:t>
            </a:r>
            <a:endParaRPr sz="2400">
              <a:solidFill>
                <a:schemeClr val="lt1"/>
              </a:solidFill>
              <a:latin typeface="Abril Fatface"/>
              <a:ea typeface="Abril Fatface"/>
              <a:cs typeface="Abril Fatface"/>
              <a:sym typeface="Abril Fatface"/>
            </a:endParaRPr>
          </a:p>
        </p:txBody>
      </p:sp>
      <p:pic>
        <p:nvPicPr>
          <p:cNvPr id="267" name="Google Shape;267;p34"/>
          <p:cNvPicPr preferRelativeResize="0"/>
          <p:nvPr/>
        </p:nvPicPr>
        <p:blipFill>
          <a:blip r:embed="rId3">
            <a:alphaModFix/>
          </a:blip>
          <a:stretch>
            <a:fillRect/>
          </a:stretch>
        </p:blipFill>
        <p:spPr>
          <a:xfrm>
            <a:off x="5109975" y="1156425"/>
            <a:ext cx="3074823" cy="3076668"/>
          </a:xfrm>
          <a:prstGeom prst="rect">
            <a:avLst/>
          </a:prstGeom>
          <a:noFill/>
          <a:ln>
            <a:noFill/>
          </a:ln>
        </p:spPr>
      </p:pic>
      <p:sp>
        <p:nvSpPr>
          <p:cNvPr id="268" name="Google Shape;268;p34"/>
          <p:cNvSpPr txBox="1"/>
          <p:nvPr/>
        </p:nvSpPr>
        <p:spPr>
          <a:xfrm>
            <a:off x="5203975" y="2985500"/>
            <a:ext cx="5613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50">
                <a:solidFill>
                  <a:schemeClr val="dk2"/>
                </a:solidFill>
                <a:latin typeface="Abril Fatface"/>
                <a:ea typeface="Abril Fatface"/>
                <a:cs typeface="Abril Fatface"/>
                <a:sym typeface="Abril Fatface"/>
              </a:rPr>
              <a:t>✓</a:t>
            </a:r>
            <a:endParaRPr sz="3500">
              <a:solidFill>
                <a:schemeClr val="dk2"/>
              </a:solidFill>
              <a:latin typeface="Abril Fatface"/>
              <a:ea typeface="Abril Fatface"/>
              <a:cs typeface="Abril Fatface"/>
              <a:sym typeface="Abril Fatface"/>
            </a:endParaRPr>
          </a:p>
        </p:txBody>
      </p:sp>
      <p:sp>
        <p:nvSpPr>
          <p:cNvPr id="269" name="Google Shape;269;p34"/>
          <p:cNvSpPr txBox="1"/>
          <p:nvPr/>
        </p:nvSpPr>
        <p:spPr>
          <a:xfrm>
            <a:off x="5203975" y="3563500"/>
            <a:ext cx="5613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50">
                <a:solidFill>
                  <a:schemeClr val="dk2"/>
                </a:solidFill>
                <a:latin typeface="Abril Fatface"/>
                <a:ea typeface="Abril Fatface"/>
                <a:cs typeface="Abril Fatface"/>
                <a:sym typeface="Abril Fatface"/>
              </a:rPr>
              <a:t>✓</a:t>
            </a:r>
            <a:endParaRPr sz="3500">
              <a:solidFill>
                <a:schemeClr val="dk2"/>
              </a:solidFill>
              <a:latin typeface="Abril Fatface"/>
              <a:ea typeface="Abril Fatface"/>
              <a:cs typeface="Abril Fatface"/>
              <a:sym typeface="Abril Fatface"/>
            </a:endParaRPr>
          </a:p>
        </p:txBody>
      </p:sp>
      <p:sp>
        <p:nvSpPr>
          <p:cNvPr id="270" name="Google Shape;270;p34"/>
          <p:cNvSpPr txBox="1"/>
          <p:nvPr/>
        </p:nvSpPr>
        <p:spPr>
          <a:xfrm>
            <a:off x="5266675" y="2359963"/>
            <a:ext cx="4359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50">
                <a:solidFill>
                  <a:schemeClr val="dk2"/>
                </a:solidFill>
                <a:latin typeface="Abril Fatface"/>
                <a:ea typeface="Abril Fatface"/>
                <a:cs typeface="Abril Fatface"/>
                <a:sym typeface="Abril Fatface"/>
              </a:rPr>
              <a:t>?</a:t>
            </a:r>
            <a:endParaRPr sz="3500">
              <a:solidFill>
                <a:schemeClr val="dk2"/>
              </a:solidFill>
              <a:latin typeface="Abril Fatface"/>
              <a:ea typeface="Abril Fatface"/>
              <a:cs typeface="Abril Fatface"/>
              <a:sym typeface="Abril Fatface"/>
            </a:endParaRPr>
          </a:p>
        </p:txBody>
      </p:sp>
      <p:sp>
        <p:nvSpPr>
          <p:cNvPr id="271" name="Google Shape;271;p34"/>
          <p:cNvSpPr txBox="1"/>
          <p:nvPr/>
        </p:nvSpPr>
        <p:spPr>
          <a:xfrm>
            <a:off x="5266675" y="1745988"/>
            <a:ext cx="4359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50">
                <a:solidFill>
                  <a:schemeClr val="dk2"/>
                </a:solidFill>
                <a:latin typeface="Abril Fatface"/>
                <a:ea typeface="Abril Fatface"/>
                <a:cs typeface="Abril Fatface"/>
                <a:sym typeface="Abril Fatface"/>
              </a:rPr>
              <a:t>?</a:t>
            </a:r>
            <a:endParaRPr sz="3500">
              <a:solidFill>
                <a:schemeClr val="dk2"/>
              </a:solidFill>
              <a:latin typeface="Abril Fatface"/>
              <a:ea typeface="Abril Fatface"/>
              <a:cs typeface="Abril Fatface"/>
              <a:sym typeface="Abril Fatface"/>
            </a:endParaRPr>
          </a:p>
        </p:txBody>
      </p:sp>
      <p:sp>
        <p:nvSpPr>
          <p:cNvPr id="272" name="Google Shape;272;p34"/>
          <p:cNvSpPr txBox="1"/>
          <p:nvPr/>
        </p:nvSpPr>
        <p:spPr>
          <a:xfrm>
            <a:off x="5266675" y="1156438"/>
            <a:ext cx="4359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50">
                <a:solidFill>
                  <a:schemeClr val="dk2"/>
                </a:solidFill>
                <a:latin typeface="Abril Fatface"/>
                <a:ea typeface="Abril Fatface"/>
                <a:cs typeface="Abril Fatface"/>
                <a:sym typeface="Abril Fatface"/>
              </a:rPr>
              <a:t>X</a:t>
            </a:r>
            <a:endParaRPr sz="3500">
              <a:solidFill>
                <a:schemeClr val="dk2"/>
              </a:solidFill>
              <a:latin typeface="Abril Fatface"/>
              <a:ea typeface="Abril Fatface"/>
              <a:cs typeface="Abril Fatface"/>
              <a:sym typeface="Abril Fatfac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1000"/>
                                        <p:tgtEl>
                                          <p:spTgt spid="272"/>
                                        </p:tgtEl>
                                        <p:attrNameLst>
                                          <p:attrName>ppt_w</p:attrName>
                                        </p:attrNameLst>
                                      </p:cBhvr>
                                      <p:tavLst>
                                        <p:tav fmla="" tm="0">
                                          <p:val>
                                            <p:strVal val="0"/>
                                          </p:val>
                                        </p:tav>
                                        <p:tav fmla="" tm="100000">
                                          <p:val>
                                            <p:strVal val="#ppt_w"/>
                                          </p:val>
                                        </p:tav>
                                      </p:tavLst>
                                    </p:anim>
                                    <p:anim calcmode="lin" valueType="num">
                                      <p:cBhvr additive="base">
                                        <p:cTn dur="1000"/>
                                        <p:tgtEl>
                                          <p:spTgt spid="2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1000"/>
                                        <p:tgtEl>
                                          <p:spTgt spid="271"/>
                                        </p:tgtEl>
                                        <p:attrNameLst>
                                          <p:attrName>ppt_w</p:attrName>
                                        </p:attrNameLst>
                                      </p:cBhvr>
                                      <p:tavLst>
                                        <p:tav fmla="" tm="0">
                                          <p:val>
                                            <p:strVal val="0"/>
                                          </p:val>
                                        </p:tav>
                                        <p:tav fmla="" tm="100000">
                                          <p:val>
                                            <p:strVal val="#ppt_w"/>
                                          </p:val>
                                        </p:tav>
                                      </p:tavLst>
                                    </p:anim>
                                    <p:anim calcmode="lin" valueType="num">
                                      <p:cBhvr additive="base">
                                        <p:cTn dur="1000"/>
                                        <p:tgtEl>
                                          <p:spTgt spid="27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1000"/>
                                        <p:tgtEl>
                                          <p:spTgt spid="270"/>
                                        </p:tgtEl>
                                        <p:attrNameLst>
                                          <p:attrName>ppt_w</p:attrName>
                                        </p:attrNameLst>
                                      </p:cBhvr>
                                      <p:tavLst>
                                        <p:tav fmla="" tm="0">
                                          <p:val>
                                            <p:strVal val="0"/>
                                          </p:val>
                                        </p:tav>
                                        <p:tav fmla="" tm="100000">
                                          <p:val>
                                            <p:strVal val="#ppt_w"/>
                                          </p:val>
                                        </p:tav>
                                      </p:tavLst>
                                    </p:anim>
                                    <p:anim calcmode="lin" valueType="num">
                                      <p:cBhvr additive="base">
                                        <p:cTn dur="1000"/>
                                        <p:tgtEl>
                                          <p:spTgt spid="2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1000"/>
                                        <p:tgtEl>
                                          <p:spTgt spid="268"/>
                                        </p:tgtEl>
                                        <p:attrNameLst>
                                          <p:attrName>ppt_w</p:attrName>
                                        </p:attrNameLst>
                                      </p:cBhvr>
                                      <p:tavLst>
                                        <p:tav fmla="" tm="0">
                                          <p:val>
                                            <p:strVal val="0"/>
                                          </p:val>
                                        </p:tav>
                                        <p:tav fmla="" tm="100000">
                                          <p:val>
                                            <p:strVal val="#ppt_w"/>
                                          </p:val>
                                        </p:tav>
                                      </p:tavLst>
                                    </p:anim>
                                    <p:anim calcmode="lin" valueType="num">
                                      <p:cBhvr additive="base">
                                        <p:cTn dur="1000"/>
                                        <p:tgtEl>
                                          <p:spTgt spid="2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1000"/>
                                        <p:tgtEl>
                                          <p:spTgt spid="269"/>
                                        </p:tgtEl>
                                        <p:attrNameLst>
                                          <p:attrName>ppt_w</p:attrName>
                                        </p:attrNameLst>
                                      </p:cBhvr>
                                      <p:tavLst>
                                        <p:tav fmla="" tm="0">
                                          <p:val>
                                            <p:strVal val="0"/>
                                          </p:val>
                                        </p:tav>
                                        <p:tav fmla="" tm="100000">
                                          <p:val>
                                            <p:strVal val="#ppt_w"/>
                                          </p:val>
                                        </p:tav>
                                      </p:tavLst>
                                    </p:anim>
                                    <p:anim calcmode="lin" valueType="num">
                                      <p:cBhvr additive="base">
                                        <p:cTn dur="1000"/>
                                        <p:tgtEl>
                                          <p:spTgt spid="2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1000"/>
                                        <p:tgtEl>
                                          <p:spTgt spid="26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anim calcmode="lin" valueType="num">
                                      <p:cBhvr additive="base">
                                        <p:cTn dur="1000"/>
                                        <p:tgtEl>
                                          <p:spTgt spid="265">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anim calcmode="lin" valueType="num">
                                      <p:cBhvr additive="base">
                                        <p:cTn dur="1000"/>
                                        <p:tgtEl>
                                          <p:spTgt spid="26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ice &amp; Professional Company Profile by Slidesgo">
  <a:themeElements>
    <a:clrScheme name="Simple Light">
      <a:dk1>
        <a:srgbClr val="191919"/>
      </a:dk1>
      <a:lt1>
        <a:srgbClr val="FFFFFF"/>
      </a:lt1>
      <a:dk2>
        <a:srgbClr val="51535C"/>
      </a:dk2>
      <a:lt2>
        <a:srgbClr val="FFE4E5"/>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